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4BE"/>
    <a:srgbClr val="F9F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509120"/>
            <a:ext cx="7056784" cy="1752600"/>
          </a:xfrm>
        </p:spPr>
        <p:txBody>
          <a:bodyPr>
            <a:normAutofit/>
          </a:bodyPr>
          <a:lstStyle/>
          <a:p>
            <a:pPr algn="l"/>
            <a:r>
              <a:rPr lang="ru-RU" sz="2800" b="1" i="1" dirty="0" smtClean="0">
                <a:solidFill>
                  <a:srgbClr val="FAF4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Роботу </a:t>
            </a:r>
            <a:r>
              <a:rPr lang="ru-RU" sz="2800" b="1" i="1" dirty="0" err="1" smtClean="0">
                <a:solidFill>
                  <a:srgbClr val="FAF4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виконала</a:t>
            </a:r>
            <a:r>
              <a:rPr lang="ru-RU" sz="2800" b="1" i="1" dirty="0" smtClean="0">
                <a:solidFill>
                  <a:srgbClr val="FAF4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Гончарова </a:t>
            </a:r>
            <a:r>
              <a:rPr lang="uk-UA" sz="2800" b="1" i="1" dirty="0">
                <a:solidFill>
                  <a:srgbClr val="FAF4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Є.С</a:t>
            </a:r>
            <a:r>
              <a:rPr lang="uk-UA" sz="2800" b="1" i="1" dirty="0" smtClean="0">
                <a:solidFill>
                  <a:srgbClr val="FAF4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ПР-23</a:t>
            </a:r>
            <a:endParaRPr lang="ru-RU" sz="2800" b="1" dirty="0">
              <a:solidFill>
                <a:srgbClr val="FAF4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uk-UA" sz="2800" b="1" i="1" dirty="0" smtClean="0">
                <a:solidFill>
                  <a:srgbClr val="FAF4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Науковий </a:t>
            </a:r>
            <a:r>
              <a:rPr lang="uk-UA" sz="2800" b="1" i="1" dirty="0">
                <a:solidFill>
                  <a:srgbClr val="FAF4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керівник – </a:t>
            </a:r>
            <a:r>
              <a:rPr lang="uk-UA" sz="2800" b="1" i="1" dirty="0" err="1">
                <a:solidFill>
                  <a:srgbClr val="FAF4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канд</a:t>
            </a:r>
            <a:r>
              <a:rPr lang="uk-UA" sz="2800" b="1" i="1" dirty="0">
                <a:solidFill>
                  <a:srgbClr val="FAF4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2800" b="1" i="1" dirty="0" err="1">
                <a:solidFill>
                  <a:srgbClr val="FAF4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філол</a:t>
            </a:r>
            <a:r>
              <a:rPr lang="uk-UA" sz="2800" b="1" i="1" dirty="0">
                <a:solidFill>
                  <a:srgbClr val="FAF4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наук, доц. Ємельянова </a:t>
            </a:r>
            <a:r>
              <a:rPr lang="uk-UA" sz="2800" b="1" i="1" dirty="0" smtClean="0">
                <a:solidFill>
                  <a:srgbClr val="FAF4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О.В.</a:t>
            </a:r>
            <a:endParaRPr lang="ru-RU" sz="2800" b="1" dirty="0">
              <a:solidFill>
                <a:srgbClr val="FAF4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1470025"/>
          </a:xfrm>
        </p:spPr>
        <p:txBody>
          <a:bodyPr/>
          <a:lstStyle/>
          <a:p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Особливості актуалізації статусу </a:t>
            </a:r>
            <a:r>
              <a:rPr lang="uk-UA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комуніканта</a:t>
            </a: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англомовному конфліктному дискурсі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765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25152"/>
            <a:ext cx="7924800" cy="1475656"/>
          </a:xfrm>
        </p:spPr>
        <p:txBody>
          <a:bodyPr/>
          <a:lstStyle/>
          <a:p>
            <a:r>
              <a:rPr lang="uk-UA" dirty="0"/>
              <a:t>мовленнєві засоби актуалізації </a:t>
            </a:r>
            <a:r>
              <a:rPr lang="uk-UA" dirty="0" smtClean="0"/>
              <a:t>за</a:t>
            </a:r>
            <a:br>
              <a:rPr lang="uk-UA" dirty="0" smtClean="0"/>
            </a:br>
            <a:r>
              <a:rPr lang="uk-UA" dirty="0" smtClean="0"/>
              <a:t>рівного </a:t>
            </a:r>
            <a:r>
              <a:rPr lang="uk-UA" dirty="0"/>
              <a:t>статусу </a:t>
            </a:r>
            <a:r>
              <a:rPr lang="uk-UA" dirty="0" err="1" smtClean="0"/>
              <a:t>комунікантів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916832"/>
            <a:ext cx="7924800" cy="4114800"/>
          </a:xfrm>
        </p:spPr>
        <p:txBody>
          <a:bodyPr>
            <a:normAutofit/>
          </a:bodyPr>
          <a:lstStyle/>
          <a:p>
            <a:r>
              <a:rPr lang="uk-UA" sz="2600" dirty="0"/>
              <a:t>прикметник </a:t>
            </a:r>
            <a:r>
              <a:rPr lang="uk-UA" sz="2600" dirty="0" err="1"/>
              <a:t>mad</a:t>
            </a:r>
            <a:r>
              <a:rPr lang="uk-UA" sz="2600" dirty="0"/>
              <a:t> </a:t>
            </a:r>
          </a:p>
          <a:p>
            <a:r>
              <a:rPr lang="uk-UA" sz="2600" dirty="0"/>
              <a:t>займенник </a:t>
            </a:r>
            <a:r>
              <a:rPr lang="uk-UA" sz="2600" dirty="0" err="1"/>
              <a:t>you</a:t>
            </a:r>
            <a:endParaRPr lang="uk-UA" sz="2600" dirty="0"/>
          </a:p>
          <a:p>
            <a:r>
              <a:rPr lang="uk-UA" sz="2600" dirty="0"/>
              <a:t>дієслова </a:t>
            </a:r>
            <a:r>
              <a:rPr lang="uk-UA" sz="2600" dirty="0" err="1"/>
              <a:t>hate</a:t>
            </a:r>
            <a:r>
              <a:rPr lang="uk-UA" sz="2600" dirty="0"/>
              <a:t>, </a:t>
            </a:r>
            <a:r>
              <a:rPr lang="uk-UA" sz="2600" dirty="0" err="1"/>
              <a:t>dare</a:t>
            </a:r>
            <a:endParaRPr lang="uk-UA" sz="2600" dirty="0"/>
          </a:p>
          <a:p>
            <a:r>
              <a:rPr lang="uk-UA" sz="2600" dirty="0" err="1"/>
              <a:t>пейоративи</a:t>
            </a:r>
            <a:endParaRPr lang="uk-UA" sz="2600" dirty="0"/>
          </a:p>
          <a:p>
            <a:r>
              <a:rPr lang="uk-UA" sz="2600" dirty="0"/>
              <a:t>інвективи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950" y="2060848"/>
            <a:ext cx="2772157" cy="19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53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Перспективи подальшого </a:t>
            </a:r>
            <a:r>
              <a:rPr lang="uk-UA" dirty="0" smtClean="0"/>
              <a:t>дослідження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1875656"/>
            <a:ext cx="79248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600" dirty="0"/>
              <a:t>Більш детальне дослідження та всебічне вивчення особливостей актуалізації статусу </a:t>
            </a:r>
            <a:r>
              <a:rPr lang="uk-UA" sz="2600" dirty="0" err="1"/>
              <a:t>комуніканта</a:t>
            </a:r>
            <a:r>
              <a:rPr lang="uk-UA" sz="2600" dirty="0"/>
              <a:t> в англомовному конфліктному дискурсі в контексті дослідження невербальної складової комунікативної взаємодії.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074" y="4005064"/>
            <a:ext cx="3749402" cy="2752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04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3789040"/>
            <a:ext cx="79248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>
                <a:solidFill>
                  <a:srgbClr val="FAF4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Роботу </a:t>
            </a:r>
            <a:r>
              <a:rPr lang="ru-RU" sz="2800" b="1" i="1" dirty="0" err="1">
                <a:solidFill>
                  <a:srgbClr val="FAF4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виконала</a:t>
            </a:r>
            <a:r>
              <a:rPr lang="ru-RU" sz="2800" b="1" i="1" dirty="0">
                <a:solidFill>
                  <a:srgbClr val="FAF4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Гончарова </a:t>
            </a:r>
            <a:r>
              <a:rPr lang="uk-UA" sz="2800" b="1" i="1" dirty="0">
                <a:solidFill>
                  <a:srgbClr val="FAF4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Є.С. ПР-23</a:t>
            </a:r>
            <a:endParaRPr lang="ru-RU" sz="2800" b="1" i="1" dirty="0">
              <a:solidFill>
                <a:srgbClr val="FAF4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uk-UA" sz="2800" b="1" i="1" dirty="0">
                <a:solidFill>
                  <a:srgbClr val="FAF4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Науковий керівник – канд. філол. наук, доц. Ємельянова О.В.</a:t>
            </a:r>
            <a:endParaRPr lang="ru-RU" sz="2800" b="1" i="1" dirty="0">
              <a:solidFill>
                <a:srgbClr val="FAF4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2800" b="1" i="1" dirty="0">
              <a:solidFill>
                <a:srgbClr val="FAF4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181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354888" cy="1143000"/>
          </a:xfrm>
        </p:spPr>
        <p:txBody>
          <a:bodyPr/>
          <a:lstStyle/>
          <a:p>
            <a:r>
              <a:rPr lang="uk-UA" sz="4000" b="1" dirty="0" smtClean="0"/>
              <a:t>Вчені, які </a:t>
            </a:r>
            <a:r>
              <a:rPr lang="uk-UA" sz="4000" b="1" dirty="0"/>
              <a:t>проводили </a:t>
            </a:r>
            <a:r>
              <a:rPr lang="uk-UA" sz="4000" b="1" dirty="0" smtClean="0"/>
              <a:t>Дослідження</a:t>
            </a:r>
            <a:r>
              <a:rPr lang="en-US" sz="4000" b="1" dirty="0" smtClean="0"/>
              <a:t>: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276872"/>
            <a:ext cx="7924800" cy="4114800"/>
          </a:xfrm>
        </p:spPr>
        <p:txBody>
          <a:bodyPr>
            <a:normAutofit/>
          </a:bodyPr>
          <a:lstStyle/>
          <a:p>
            <a:r>
              <a:rPr lang="uk-UA" sz="2800" dirty="0"/>
              <a:t>І. Є. Фролова </a:t>
            </a:r>
          </a:p>
          <a:p>
            <a:r>
              <a:rPr lang="uk-UA" sz="2800" dirty="0"/>
              <a:t>О. І. </a:t>
            </a:r>
            <a:r>
              <a:rPr lang="uk-UA" sz="2800" dirty="0" err="1"/>
              <a:t>Гридасова</a:t>
            </a:r>
            <a:endParaRPr lang="uk-UA" sz="2800" dirty="0"/>
          </a:p>
          <a:p>
            <a:r>
              <a:rPr lang="uk-UA" sz="2800" dirty="0"/>
              <a:t>Н. </a:t>
            </a:r>
            <a:r>
              <a:rPr lang="uk-UA" sz="2800" dirty="0" err="1"/>
              <a:t>А.Білоус</a:t>
            </a:r>
            <a:endParaRPr lang="uk-UA" sz="2800" dirty="0"/>
          </a:p>
          <a:p>
            <a:r>
              <a:rPr lang="uk-UA" sz="2800" dirty="0"/>
              <a:t>М. Ю. </a:t>
            </a:r>
            <a:r>
              <a:rPr lang="uk-UA" sz="2800" dirty="0" err="1"/>
              <a:t>Сейранян</a:t>
            </a:r>
            <a:r>
              <a:rPr lang="uk-UA" sz="2800" dirty="0"/>
              <a:t> </a:t>
            </a:r>
          </a:p>
          <a:p>
            <a:r>
              <a:rPr lang="uk-UA" sz="2800" dirty="0"/>
              <a:t>С. В. </a:t>
            </a:r>
            <a:r>
              <a:rPr lang="uk-UA" sz="2800" dirty="0" err="1"/>
              <a:t>Форманова</a:t>
            </a:r>
            <a:r>
              <a:rPr lang="uk-UA" sz="2800" dirty="0"/>
              <a:t> </a:t>
            </a:r>
          </a:p>
          <a:p>
            <a:r>
              <a:rPr lang="en-US" sz="2800" dirty="0"/>
              <a:t>S</a:t>
            </a:r>
            <a:r>
              <a:rPr lang="uk-UA" sz="2800" dirty="0"/>
              <a:t>. </a:t>
            </a:r>
            <a:r>
              <a:rPr lang="en-US" sz="2800" dirty="0"/>
              <a:t>Leung 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812" y="1772816"/>
            <a:ext cx="55245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44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7924800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uk-UA" sz="2800" dirty="0" smtClean="0"/>
              <a:t>Питання </a:t>
            </a:r>
            <a:r>
              <a:rPr lang="uk-UA" sz="2800" dirty="0"/>
              <a:t>визначення особливостей актуалізації статусу </a:t>
            </a:r>
            <a:r>
              <a:rPr lang="uk-UA" sz="2800" dirty="0" err="1"/>
              <a:t>комуніканта</a:t>
            </a:r>
            <a:r>
              <a:rPr lang="uk-UA" sz="2800" dirty="0"/>
              <a:t> в англомовному конфліктному дискурсі потребує подальшої розробки, що обумовлює </a:t>
            </a:r>
            <a:r>
              <a:rPr lang="uk-UA" sz="4000" b="1" i="1" dirty="0">
                <a:solidFill>
                  <a:srgbClr val="FAF4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актуальність роботи</a:t>
            </a: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10355"/>
            <a:ext cx="2597274" cy="259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924800" cy="1143000"/>
          </a:xfrm>
        </p:spPr>
        <p:txBody>
          <a:bodyPr/>
          <a:lstStyle/>
          <a:p>
            <a:pPr algn="ctr"/>
            <a:r>
              <a:rPr lang="uk-UA" sz="4000" b="1" dirty="0"/>
              <a:t>Об</a:t>
            </a:r>
            <a:r>
              <a:rPr lang="en-US" sz="4000" b="1" dirty="0"/>
              <a:t>’</a:t>
            </a:r>
            <a:r>
              <a:rPr lang="uk-UA" sz="4000" b="1" dirty="0" err="1"/>
              <a:t>єкт</a:t>
            </a:r>
            <a:r>
              <a:rPr lang="uk-UA" sz="4000" b="1" dirty="0"/>
              <a:t> та предмет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052736"/>
            <a:ext cx="7924800" cy="4114800"/>
          </a:xfrm>
        </p:spPr>
        <p:txBody>
          <a:bodyPr>
            <a:normAutofit/>
          </a:bodyPr>
          <a:lstStyle/>
          <a:p>
            <a:r>
              <a:rPr lang="uk-UA" sz="3600" b="1" i="1" dirty="0" smtClean="0">
                <a:solidFill>
                  <a:srgbClr val="FAF4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Об'єктом</a:t>
            </a:r>
            <a:r>
              <a:rPr lang="uk-UA" sz="2800" dirty="0" smtClean="0"/>
              <a:t> нашого дослідження є англомовний конфліктний дискурс. </a:t>
            </a:r>
            <a:endParaRPr lang="ru-RU" sz="2800" dirty="0"/>
          </a:p>
          <a:p>
            <a:r>
              <a:rPr lang="uk-UA" sz="3600" b="1" i="1" dirty="0">
                <a:solidFill>
                  <a:srgbClr val="FAF4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Предметом</a:t>
            </a:r>
            <a:r>
              <a:rPr lang="uk-UA" sz="2800" dirty="0"/>
              <a:t> дослідження є особливості актуалізації статусу </a:t>
            </a:r>
            <a:r>
              <a:rPr lang="uk-UA" sz="2800" dirty="0" err="1"/>
              <a:t>комуніканта</a:t>
            </a:r>
            <a:r>
              <a:rPr lang="uk-UA" sz="2800" dirty="0"/>
              <a:t> в англомовному конфліктному дискурсі.</a:t>
            </a:r>
            <a:endParaRPr lang="ru-RU" sz="2800" dirty="0"/>
          </a:p>
          <a:p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645024"/>
            <a:ext cx="5923360" cy="333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35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err="1"/>
              <a:t>Поняття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b="1" i="1" dirty="0">
                <a:solidFill>
                  <a:srgbClr val="FAF4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smtClean="0">
                <a:solidFill>
                  <a:srgbClr val="FAF4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uk-UA" sz="3600" b="1" i="1" dirty="0" err="1">
                <a:solidFill>
                  <a:srgbClr val="FAF4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онфліктний</a:t>
            </a:r>
            <a:r>
              <a:rPr lang="uk-UA" sz="3600" b="1" i="1" dirty="0">
                <a:solidFill>
                  <a:srgbClr val="FAF4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дискурс </a:t>
            </a:r>
            <a:r>
              <a:rPr lang="uk-UA" sz="2800" dirty="0"/>
              <a:t>- цілеспрямована, адресатно-орієнтована, процесуальна і результативна конфліктна мовленнєва взаємодія, що має специфічний характер.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17032"/>
            <a:ext cx="4045992" cy="269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63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err="1"/>
              <a:t>Поняття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3600" b="1" i="1" dirty="0" smtClean="0">
                <a:solidFill>
                  <a:srgbClr val="FAF4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Статус</a:t>
            </a:r>
            <a:r>
              <a:rPr lang="uk-UA" dirty="0" smtClean="0"/>
              <a:t> </a:t>
            </a:r>
            <a:r>
              <a:rPr lang="uk-UA" sz="2800" dirty="0"/>
              <a:t>- позиція індивіда у соціальній системі суспільства, що визначається згідно до певних ознак, таких як належність до соціальної групи, рівень освіти, професія, посада, стать та вік</a:t>
            </a: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73016"/>
            <a:ext cx="2360566" cy="306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02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7924800" cy="1143000"/>
          </a:xfrm>
        </p:spPr>
        <p:txBody>
          <a:bodyPr/>
          <a:lstStyle/>
          <a:p>
            <a:r>
              <a:rPr lang="uk-UA" dirty="0"/>
              <a:t>співставлення мовленнєвого статусу </a:t>
            </a:r>
            <a:r>
              <a:rPr lang="uk-UA" dirty="0" err="1"/>
              <a:t>комунікантів</a:t>
            </a:r>
            <a:r>
              <a:rPr lang="uk-UA" dirty="0"/>
              <a:t> (адресата (А2) та адресанта (А1)):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2636912"/>
            <a:ext cx="7924800" cy="4114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uk-UA" sz="2800" dirty="0"/>
              <a:t>А2=А1 (рівний статус)</a:t>
            </a:r>
            <a:r>
              <a:rPr lang="en-US" sz="2800" dirty="0" smtClean="0"/>
              <a:t>;</a:t>
            </a:r>
          </a:p>
          <a:p>
            <a:pPr marL="514350" indent="-514350">
              <a:buFont typeface="+mj-lt"/>
              <a:buAutoNum type="arabicParenR"/>
            </a:pPr>
            <a:r>
              <a:rPr lang="uk-UA" sz="2800" dirty="0" smtClean="0"/>
              <a:t>А2&gt;A1 </a:t>
            </a:r>
            <a:r>
              <a:rPr lang="uk-UA" sz="2800" dirty="0"/>
              <a:t>(зверхність адресата</a:t>
            </a:r>
            <a:r>
              <a:rPr lang="uk-UA" sz="2800" dirty="0" smtClean="0"/>
              <a:t>);</a:t>
            </a:r>
            <a:endParaRPr lang="en-US" sz="2800" dirty="0" smtClean="0"/>
          </a:p>
          <a:p>
            <a:pPr marL="514350" indent="-514350">
              <a:buFont typeface="+mj-lt"/>
              <a:buAutoNum type="arabicParenR"/>
            </a:pPr>
            <a:r>
              <a:rPr lang="uk-UA" sz="2800" dirty="0" smtClean="0"/>
              <a:t>A2&lt;A1 </a:t>
            </a:r>
            <a:r>
              <a:rPr lang="uk-UA" sz="2800" dirty="0"/>
              <a:t>(підлеглість адресата)</a:t>
            </a:r>
            <a:r>
              <a:rPr lang="en-US" sz="2800" dirty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7121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мовленнєві засоби </a:t>
            </a:r>
            <a:r>
              <a:rPr lang="uk-UA" dirty="0"/>
              <a:t>актуалізації вищого статусу </a:t>
            </a:r>
            <a:r>
              <a:rPr lang="uk-UA" dirty="0" err="1"/>
              <a:t>комуніканта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директиви </a:t>
            </a:r>
            <a:endParaRPr lang="uk-UA" sz="2800" dirty="0"/>
          </a:p>
          <a:p>
            <a:r>
              <a:rPr lang="uk-UA" sz="2800" dirty="0" err="1" smtClean="0"/>
              <a:t>асертиви</a:t>
            </a:r>
            <a:r>
              <a:rPr lang="uk-UA" sz="2800" dirty="0" smtClean="0"/>
              <a:t> </a:t>
            </a:r>
            <a:endParaRPr lang="uk-UA" sz="2800" dirty="0"/>
          </a:p>
          <a:p>
            <a:r>
              <a:rPr lang="uk-UA" sz="2800" dirty="0" err="1" smtClean="0"/>
              <a:t>промісиви</a:t>
            </a:r>
            <a:r>
              <a:rPr lang="uk-UA" sz="2800" dirty="0" smtClean="0"/>
              <a:t> </a:t>
            </a:r>
            <a:endParaRPr lang="uk-UA" sz="2800" dirty="0"/>
          </a:p>
          <a:p>
            <a:r>
              <a:rPr lang="uk-UA" sz="2800" dirty="0" smtClean="0"/>
              <a:t>інвективи </a:t>
            </a:r>
            <a:endParaRPr lang="uk-UA" sz="2800" dirty="0"/>
          </a:p>
          <a:p>
            <a:r>
              <a:rPr lang="uk-UA" sz="2800" dirty="0"/>
              <a:t>наказовий спосіб дієслів</a:t>
            </a:r>
            <a:endParaRPr lang="ru-R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12160" y="1268760"/>
            <a:ext cx="2520281" cy="418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81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мовленнєві засоби актуалізації </a:t>
            </a:r>
            <a:r>
              <a:rPr lang="uk-UA" dirty="0" smtClean="0"/>
              <a:t>нижчого </a:t>
            </a:r>
            <a:r>
              <a:rPr lang="uk-UA" dirty="0"/>
              <a:t>статусу </a:t>
            </a:r>
            <a:r>
              <a:rPr lang="uk-UA" dirty="0" err="1"/>
              <a:t>комуніканта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sz="2800" dirty="0"/>
              <a:t>порівняння  </a:t>
            </a:r>
          </a:p>
          <a:p>
            <a:r>
              <a:rPr lang="uk-UA" sz="2800" dirty="0" err="1"/>
              <a:t>пейоративи</a:t>
            </a:r>
            <a:r>
              <a:rPr lang="uk-UA" sz="2800" dirty="0"/>
              <a:t> </a:t>
            </a:r>
          </a:p>
          <a:p>
            <a:r>
              <a:rPr lang="uk-UA" sz="2800" dirty="0"/>
              <a:t>фразеологічні звороти</a:t>
            </a:r>
          </a:p>
          <a:p>
            <a:r>
              <a:rPr lang="uk-UA" sz="2800" dirty="0"/>
              <a:t>лексичні та синтаксичні повтори</a:t>
            </a:r>
          </a:p>
          <a:p>
            <a:r>
              <a:rPr lang="uk-UA" sz="2800" dirty="0"/>
              <a:t>питальні речення</a:t>
            </a:r>
          </a:p>
          <a:p>
            <a:r>
              <a:rPr lang="uk-UA" sz="2800" dirty="0" err="1"/>
              <a:t>промісиви</a:t>
            </a:r>
            <a:endParaRPr lang="uk-UA" sz="2800" dirty="0"/>
          </a:p>
          <a:p>
            <a:r>
              <a:rPr lang="uk-UA" sz="2800" dirty="0"/>
              <a:t>риторичні питання</a:t>
            </a:r>
          </a:p>
          <a:p>
            <a:r>
              <a:rPr lang="uk-UA" sz="2800" dirty="0"/>
              <a:t>наказовий спосіб дієслів</a:t>
            </a:r>
            <a:endParaRPr lang="ru-RU" sz="2800" dirty="0"/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12776"/>
            <a:ext cx="244827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59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219</TotalTime>
  <Words>252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Горизонт</vt:lpstr>
      <vt:lpstr>Особливості актуалізації статусу комуніканта в англомовному конфліктному дискурсі </vt:lpstr>
      <vt:lpstr>Вчені, які проводили Дослідження:</vt:lpstr>
      <vt:lpstr>Презентация PowerPoint</vt:lpstr>
      <vt:lpstr>Об’єкт та предмет</vt:lpstr>
      <vt:lpstr>Поняття</vt:lpstr>
      <vt:lpstr>Поняття</vt:lpstr>
      <vt:lpstr>співставлення мовленнєвого статусу комунікантів (адресата (А2) та адресанта (А1)): </vt:lpstr>
      <vt:lpstr>мовленнєві засоби актуалізації вищого статусу комуніканта </vt:lpstr>
      <vt:lpstr>мовленнєві засоби актуалізації нижчого статусу комуніканта </vt:lpstr>
      <vt:lpstr>мовленнєві засоби актуалізації за рівного статусу комунікантів</vt:lpstr>
      <vt:lpstr>Перспективи подальшого дослідження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актуалізації статусу комуніканта в англомовному конфліктному дискурсі </dc:title>
  <dc:creator>Александр Пинаев</dc:creator>
  <cp:lastModifiedBy>BEST</cp:lastModifiedBy>
  <cp:revision>31</cp:revision>
  <dcterms:created xsi:type="dcterms:W3CDTF">2015-12-18T20:58:06Z</dcterms:created>
  <dcterms:modified xsi:type="dcterms:W3CDTF">2015-12-21T21:55:30Z</dcterms:modified>
</cp:coreProperties>
</file>