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72" r:id="rId8"/>
    <p:sldId id="273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2286015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latin typeface="Franklin Gothic Heavy" pitchFamily="34" charset="0"/>
              </a:rPr>
              <a:t>Статус підмета та присудка в англійській мові</a:t>
            </a:r>
            <a:endParaRPr lang="uk-UA" sz="5400" b="1" dirty="0"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sz="2400" b="1" dirty="0" err="1" smtClean="0"/>
              <a:t>What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are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you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doing</a:t>
            </a:r>
            <a:r>
              <a:rPr lang="uk-UA" sz="2400" b="1" dirty="0" smtClean="0"/>
              <a:t>? — </a:t>
            </a:r>
            <a:r>
              <a:rPr lang="uk-UA" sz="2400" b="1" dirty="0" err="1" smtClean="0"/>
              <a:t>I'm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preparing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for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my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lessons</a:t>
            </a:r>
            <a:r>
              <a:rPr lang="uk-UA" sz="2400" b="1" dirty="0" smtClean="0"/>
              <a:t>. – Що ти робиш? – Я готуюся до уроків. </a:t>
            </a:r>
          </a:p>
          <a:p>
            <a:pPr marL="457200" indent="-457200">
              <a:buFont typeface="+mj-lt"/>
              <a:buAutoNum type="arabicPeriod"/>
            </a:pPr>
            <a:endParaRPr lang="uk-UA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b="1" dirty="0" err="1" smtClean="0"/>
              <a:t>There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were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few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people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at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the</a:t>
            </a:r>
            <a:r>
              <a:rPr lang="uk-UA" sz="2400" b="1" dirty="0" smtClean="0"/>
              <a:t> booking-office. – В офіс-бронюванні знаходилось кілька людей.</a:t>
            </a:r>
          </a:p>
          <a:p>
            <a:pPr marL="457200" indent="-457200">
              <a:buFont typeface="+mj-lt"/>
              <a:buAutoNum type="arabicPeriod"/>
            </a:pPr>
            <a:endParaRPr lang="uk-UA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b="1" dirty="0" err="1" smtClean="0"/>
              <a:t>Mathematics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is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his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strong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point</a:t>
            </a:r>
            <a:r>
              <a:rPr lang="uk-UA" sz="2400" b="1" dirty="0" smtClean="0"/>
              <a:t>. – Математика – його сильна сторона. </a:t>
            </a:r>
          </a:p>
          <a:p>
            <a:pPr marL="457200" indent="-457200">
              <a:buFont typeface="+mj-lt"/>
              <a:buAutoNum type="arabicPeriod"/>
            </a:pPr>
            <a:endParaRPr lang="uk-UA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b="1" dirty="0" err="1" smtClean="0"/>
              <a:t>His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clothes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are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quite</a:t>
            </a:r>
            <a:r>
              <a:rPr lang="uk-UA" sz="2400" b="1" dirty="0" smtClean="0"/>
              <a:t> </a:t>
            </a:r>
            <a:r>
              <a:rPr lang="en-US" sz="2400" b="1" dirty="0" smtClean="0"/>
              <a:t>new</a:t>
            </a:r>
            <a:r>
              <a:rPr lang="uk-UA" sz="2400" b="1" dirty="0" smtClean="0"/>
              <a:t>. – Його одяг практично новий. </a:t>
            </a:r>
          </a:p>
          <a:p>
            <a:pPr marL="457200" indent="-457200">
              <a:buFont typeface="+mj-lt"/>
              <a:buAutoNum type="arabicPeriod"/>
            </a:pPr>
            <a:endParaRPr lang="uk-UA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b="1" dirty="0" err="1" smtClean="0"/>
              <a:t>John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and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Tom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are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brothers</a:t>
            </a:r>
            <a:r>
              <a:rPr lang="uk-UA" sz="2400" b="1" dirty="0" smtClean="0"/>
              <a:t>. – Джон і Том – брати. </a:t>
            </a:r>
          </a:p>
          <a:p>
            <a:pPr marL="457200" indent="-457200">
              <a:buFont typeface="+mj-lt"/>
              <a:buAutoNum type="arabicPeriod"/>
            </a:pPr>
            <a:endParaRPr lang="uk-UA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b="1" dirty="0" err="1" smtClean="0"/>
              <a:t>Either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you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or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your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friend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is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wrong</a:t>
            </a:r>
            <a:r>
              <a:rPr lang="uk-UA" sz="2400" b="1" dirty="0" smtClean="0"/>
              <a:t>. – Або ти, або твій друг помиляється. </a:t>
            </a:r>
            <a:endParaRPr lang="uk-UA" sz="2400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Основні правила узгодження підмета і присудка в англійській мові: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Tom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and</a:t>
            </a:r>
            <a:r>
              <a:rPr lang="uk-UA" sz="2400" b="1" dirty="0" smtClean="0"/>
              <a:t> </a:t>
            </a:r>
            <a:r>
              <a:rPr lang="en-US" sz="2400" b="1" dirty="0" smtClean="0"/>
              <a:t>Mike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plan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to</a:t>
            </a:r>
            <a:r>
              <a:rPr lang="uk-UA" sz="2400" b="1" dirty="0" smtClean="0"/>
              <a:t> </a:t>
            </a:r>
            <a:r>
              <a:rPr lang="en-US" sz="2400" b="1" dirty="0" smtClean="0"/>
              <a:t>spend their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holidays</a:t>
            </a:r>
            <a:r>
              <a:rPr lang="uk-UA" sz="2400" b="1" dirty="0" smtClean="0"/>
              <a:t> </a:t>
            </a:r>
            <a:r>
              <a:rPr lang="en-US" sz="2400" b="1" dirty="0" smtClean="0"/>
              <a:t>in Italy</a:t>
            </a:r>
            <a:r>
              <a:rPr lang="uk-UA" sz="2400" b="1" dirty="0" smtClean="0"/>
              <a:t>. — Том і Майкл планують провести канікули в Італії. </a:t>
            </a:r>
          </a:p>
          <a:p>
            <a:pPr marL="514350" indent="-514350">
              <a:buFont typeface="+mj-lt"/>
              <a:buAutoNum type="arabicPeriod"/>
            </a:pPr>
            <a:endParaRPr lang="uk-UA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400" b="1" dirty="0" err="1" smtClean="0"/>
              <a:t>There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are</a:t>
            </a:r>
            <a:r>
              <a:rPr lang="uk-UA" sz="2400" b="1" dirty="0" smtClean="0"/>
              <a:t> </a:t>
            </a:r>
            <a:r>
              <a:rPr lang="en-US" sz="2400" b="1" dirty="0" smtClean="0"/>
              <a:t>only four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chairs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and</a:t>
            </a:r>
            <a:r>
              <a:rPr lang="uk-UA" sz="2400" b="1" dirty="0" smtClean="0"/>
              <a:t> </a:t>
            </a:r>
            <a:r>
              <a:rPr lang="en-US" sz="2400" b="1" dirty="0" smtClean="0"/>
              <a:t>two desk</a:t>
            </a:r>
            <a:r>
              <a:rPr lang="uk-UA" sz="2400" b="1" dirty="0" smtClean="0"/>
              <a:t>s </a:t>
            </a:r>
            <a:r>
              <a:rPr lang="uk-UA" sz="2400" b="1" dirty="0" err="1" smtClean="0"/>
              <a:t>in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the</a:t>
            </a:r>
            <a:r>
              <a:rPr lang="uk-UA" sz="2400" b="1" dirty="0" smtClean="0"/>
              <a:t> </a:t>
            </a:r>
            <a:r>
              <a:rPr lang="en-US" sz="2400" b="1" dirty="0" smtClean="0"/>
              <a:t>class</a:t>
            </a:r>
            <a:r>
              <a:rPr lang="uk-UA" sz="2400" b="1" dirty="0" err="1" smtClean="0"/>
              <a:t>room</a:t>
            </a:r>
            <a:r>
              <a:rPr lang="uk-UA" sz="2400" b="1" dirty="0" smtClean="0"/>
              <a:t>. — У класній кімнаті всього-на-всього чотири стільці і два стола.</a:t>
            </a:r>
          </a:p>
          <a:p>
            <a:pPr marL="514350" indent="-514350">
              <a:buFont typeface="+mj-lt"/>
              <a:buAutoNum type="arabicPeriod"/>
            </a:pPr>
            <a:endParaRPr lang="uk-UA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400" b="1" dirty="0" err="1" smtClean="0"/>
              <a:t>My</a:t>
            </a:r>
            <a:r>
              <a:rPr lang="uk-UA" sz="2400" b="1" dirty="0" smtClean="0"/>
              <a:t> </a:t>
            </a:r>
            <a:r>
              <a:rPr lang="en-US" sz="2400" b="1" dirty="0" smtClean="0"/>
              <a:t>friend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as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well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as</a:t>
            </a:r>
            <a:r>
              <a:rPr lang="uk-UA" sz="2400" b="1" dirty="0" smtClean="0"/>
              <a:t> </a:t>
            </a:r>
            <a:r>
              <a:rPr lang="en-US" sz="2400" b="1" dirty="0" err="1" smtClean="0"/>
              <a:t>mself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wants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to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join</a:t>
            </a:r>
            <a:r>
              <a:rPr lang="uk-UA" sz="2400" b="1" dirty="0" smtClean="0"/>
              <a:t> </a:t>
            </a:r>
            <a:r>
              <a:rPr lang="en-US" sz="2400" b="1" dirty="0" smtClean="0"/>
              <a:t>English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club</a:t>
            </a:r>
            <a:r>
              <a:rPr lang="uk-UA" sz="2400" b="1" dirty="0" smtClean="0"/>
              <a:t>. — Мій друг, як і я, хоче вступити в клуб вивчення англійської мови. </a:t>
            </a:r>
          </a:p>
          <a:p>
            <a:pPr marL="514350" indent="-514350">
              <a:buFont typeface="+mj-lt"/>
              <a:buAutoNum type="arabicPeriod"/>
            </a:pPr>
            <a:endParaRPr lang="uk-UA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400" b="1" dirty="0" err="1" smtClean="0"/>
              <a:t>Neither</a:t>
            </a:r>
            <a:r>
              <a:rPr lang="uk-UA" sz="2400" b="1" dirty="0" smtClean="0"/>
              <a:t> </a:t>
            </a:r>
            <a:r>
              <a:rPr lang="en-US" sz="2400" b="1" dirty="0" smtClean="0"/>
              <a:t>my mother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nor</a:t>
            </a:r>
            <a:r>
              <a:rPr lang="uk-UA" sz="2400" b="1" dirty="0" smtClean="0"/>
              <a:t> </a:t>
            </a:r>
            <a:r>
              <a:rPr lang="en-US" sz="2400" b="1" dirty="0" smtClean="0"/>
              <a:t>I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ha</a:t>
            </a:r>
            <a:r>
              <a:rPr lang="en-US" sz="2400" b="1" dirty="0" err="1" smtClean="0"/>
              <a:t>ve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the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key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of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the</a:t>
            </a:r>
            <a:r>
              <a:rPr lang="uk-UA" sz="2400" b="1" dirty="0" smtClean="0"/>
              <a:t> </a:t>
            </a:r>
            <a:r>
              <a:rPr lang="en-US" sz="2400" b="1" dirty="0" smtClean="0"/>
              <a:t>home</a:t>
            </a:r>
            <a:r>
              <a:rPr lang="uk-UA" sz="2400" b="1" dirty="0" smtClean="0"/>
              <a:t>. — Ні в моєї мами, ні в мене не було ключа від дому. </a:t>
            </a:r>
          </a:p>
          <a:p>
            <a:pPr marL="514350" indent="-514350">
              <a:buFont typeface="+mj-lt"/>
              <a:buAutoNum type="arabicPeriod"/>
            </a:pPr>
            <a:endParaRPr lang="uk-UA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400" b="1" dirty="0" err="1" smtClean="0"/>
              <a:t>The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family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were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sitting</a:t>
            </a:r>
            <a:r>
              <a:rPr lang="uk-UA" sz="2400" b="1" dirty="0" smtClean="0"/>
              <a:t> </a:t>
            </a:r>
            <a:r>
              <a:rPr lang="en-US" sz="2400" b="1" dirty="0" smtClean="0"/>
              <a:t>near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the</a:t>
            </a:r>
            <a:r>
              <a:rPr lang="uk-UA" sz="2400" b="1" dirty="0" smtClean="0"/>
              <a:t> </a:t>
            </a:r>
            <a:r>
              <a:rPr lang="en-US" sz="2400" b="1" dirty="0" smtClean="0"/>
              <a:t>fire and talking</a:t>
            </a:r>
            <a:r>
              <a:rPr lang="uk-UA" sz="2400" b="1" dirty="0" smtClean="0"/>
              <a:t>. — Сім’я сиділа біля вогню і розмовляла.</a:t>
            </a:r>
            <a:endParaRPr lang="uk-UA" sz="2400" b="1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" y="0"/>
            <a:ext cx="8929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Основні варіанти узгодження підмета з присудком в англійській мові: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b="1" i="1" dirty="0" smtClean="0"/>
              <a:t>6) </a:t>
            </a:r>
            <a:r>
              <a:rPr lang="uk-UA" sz="2800" b="1" i="1" dirty="0" err="1" smtClean="0"/>
              <a:t>The</a:t>
            </a:r>
            <a:r>
              <a:rPr lang="uk-UA" sz="2800" b="1" i="1" dirty="0" smtClean="0"/>
              <a:t> </a:t>
            </a:r>
            <a:r>
              <a:rPr lang="uk-UA" sz="2800" b="1" i="1" dirty="0" err="1" smtClean="0"/>
              <a:t>majority</a:t>
            </a:r>
            <a:r>
              <a:rPr lang="uk-UA" sz="2800" b="1" i="1" dirty="0" smtClean="0"/>
              <a:t> </a:t>
            </a:r>
            <a:r>
              <a:rPr lang="uk-UA" sz="2800" b="1" i="1" dirty="0" err="1" smtClean="0"/>
              <a:t>of</a:t>
            </a:r>
            <a:r>
              <a:rPr lang="uk-UA" sz="2800" b="1" i="1" dirty="0" smtClean="0"/>
              <a:t> </a:t>
            </a:r>
            <a:r>
              <a:rPr lang="uk-UA" sz="2800" b="1" i="1" dirty="0" err="1" smtClean="0"/>
              <a:t>people</a:t>
            </a:r>
            <a:r>
              <a:rPr lang="uk-UA" sz="2800" b="1" i="1" dirty="0" smtClean="0"/>
              <a:t> </a:t>
            </a:r>
            <a:r>
              <a:rPr lang="en-US" sz="2800" b="1" i="1" dirty="0" smtClean="0"/>
              <a:t>think that money is the most important thing in life</a:t>
            </a:r>
            <a:r>
              <a:rPr lang="uk-UA" sz="2800" b="1" i="1" dirty="0" smtClean="0"/>
              <a:t>. — Більшість людей вважають, що гроші – найважливіша річ у житті. </a:t>
            </a:r>
          </a:p>
          <a:p>
            <a:pPr>
              <a:buNone/>
            </a:pPr>
            <a:endParaRPr lang="uk-UA" sz="2800" b="1" i="1" dirty="0" smtClean="0"/>
          </a:p>
          <a:p>
            <a:pPr>
              <a:buNone/>
            </a:pPr>
            <a:r>
              <a:rPr lang="uk-UA" sz="2800" b="1" i="1" dirty="0" smtClean="0"/>
              <a:t>7) </a:t>
            </a:r>
            <a:r>
              <a:rPr lang="uk-UA" sz="2800" b="1" i="1" dirty="0" err="1" smtClean="0"/>
              <a:t>Everybody</a:t>
            </a:r>
            <a:r>
              <a:rPr lang="uk-UA" sz="2800" b="1" i="1" dirty="0" smtClean="0"/>
              <a:t> </a:t>
            </a:r>
            <a:r>
              <a:rPr lang="en-US" sz="2800" b="1" i="1" dirty="0" smtClean="0"/>
              <a:t>want</a:t>
            </a:r>
            <a:r>
              <a:rPr lang="uk-UA" sz="2800" b="1" i="1" dirty="0" smtClean="0"/>
              <a:t>s</a:t>
            </a:r>
            <a:r>
              <a:rPr lang="en-US" sz="2800" b="1" i="1" dirty="0" smtClean="0"/>
              <a:t> better life</a:t>
            </a:r>
            <a:r>
              <a:rPr lang="uk-UA" sz="2800" b="1" i="1" dirty="0" smtClean="0"/>
              <a:t>. — Всі прагнуть кращого життя. </a:t>
            </a:r>
          </a:p>
          <a:p>
            <a:pPr>
              <a:buNone/>
            </a:pPr>
            <a:endParaRPr lang="uk-UA" sz="2800" b="1" i="1" dirty="0" smtClean="0"/>
          </a:p>
          <a:p>
            <a:pPr>
              <a:buNone/>
            </a:pPr>
            <a:r>
              <a:rPr lang="uk-UA" sz="2800" b="1" i="1" dirty="0" smtClean="0"/>
              <a:t>8) </a:t>
            </a:r>
            <a:r>
              <a:rPr lang="uk-UA" sz="2800" b="1" i="1" dirty="0" err="1" smtClean="0"/>
              <a:t>All</a:t>
            </a:r>
            <a:r>
              <a:rPr lang="uk-UA" sz="2800" b="1" i="1" dirty="0" smtClean="0"/>
              <a:t> </a:t>
            </a:r>
            <a:r>
              <a:rPr lang="uk-UA" sz="2800" b="1" i="1" dirty="0" err="1" smtClean="0"/>
              <a:t>is</a:t>
            </a:r>
            <a:r>
              <a:rPr lang="uk-UA" sz="2800" b="1" i="1" dirty="0" smtClean="0"/>
              <a:t> </a:t>
            </a:r>
            <a:r>
              <a:rPr lang="uk-UA" sz="2800" b="1" i="1" dirty="0" err="1" smtClean="0"/>
              <a:t>mine</a:t>
            </a:r>
            <a:r>
              <a:rPr lang="uk-UA" sz="2800" b="1" i="1" dirty="0" smtClean="0"/>
              <a:t>. — Все моє. </a:t>
            </a:r>
          </a:p>
          <a:p>
            <a:pPr>
              <a:buNone/>
            </a:pPr>
            <a:endParaRPr lang="uk-UA" sz="2800" b="1" i="1" dirty="0" smtClean="0"/>
          </a:p>
          <a:p>
            <a:pPr>
              <a:buNone/>
            </a:pPr>
            <a:r>
              <a:rPr lang="uk-UA" sz="2800" b="1" i="1" dirty="0" smtClean="0"/>
              <a:t>9) </a:t>
            </a:r>
            <a:r>
              <a:rPr lang="uk-UA" sz="2800" b="1" i="1" dirty="0" err="1" smtClean="0"/>
              <a:t>Who</a:t>
            </a:r>
            <a:r>
              <a:rPr lang="uk-UA" sz="2800" b="1" i="1" dirty="0" smtClean="0"/>
              <a:t> </a:t>
            </a:r>
            <a:r>
              <a:rPr lang="uk-UA" sz="2800" b="1" i="1" dirty="0" err="1" smtClean="0"/>
              <a:t>is</a:t>
            </a:r>
            <a:r>
              <a:rPr lang="uk-UA" sz="2800" b="1" i="1" dirty="0" smtClean="0"/>
              <a:t> </a:t>
            </a:r>
            <a:r>
              <a:rPr lang="en-US" sz="2800" b="1" i="1" dirty="0" smtClean="0"/>
              <a:t>right</a:t>
            </a:r>
            <a:r>
              <a:rPr lang="uk-UA" sz="2800" b="1" i="1" dirty="0" smtClean="0"/>
              <a:t>? — Хто правий?</a:t>
            </a:r>
            <a:endParaRPr lang="uk-UA" sz="2800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1357299"/>
            <a:ext cx="7772400" cy="1928826"/>
          </a:xfrm>
        </p:spPr>
        <p:txBody>
          <a:bodyPr>
            <a:noAutofit/>
          </a:bodyPr>
          <a:lstStyle/>
          <a:p>
            <a:pPr algn="ctr"/>
            <a:r>
              <a:rPr lang="uk-UA" sz="6600" b="1" dirty="0" smtClean="0">
                <a:solidFill>
                  <a:schemeClr val="tx1"/>
                </a:solidFill>
                <a:latin typeface="Century Gothic" pitchFamily="34" charset="0"/>
              </a:rPr>
              <a:t>Щиро дякую за Вашу увагу!</a:t>
            </a:r>
            <a:endParaRPr lang="uk-UA" sz="66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5857915"/>
          </a:xfrm>
        </p:spPr>
        <p:txBody>
          <a:bodyPr>
            <a:normAutofit fontScale="90000"/>
          </a:bodyPr>
          <a:lstStyle/>
          <a:p>
            <a:pPr algn="l"/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Актуальність даного дослідження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визначається інтенсивністю нових підходів до визначення таких понять, як підмет та присудок. Проблеми різних підходів вчених розглядаються у різноманітних галузях лінгвістики, як лінгвістика тексту, граматика, синтаксис, стилістика та ін. </a:t>
            </a:r>
            <a:br>
              <a:rPr lang="uk-UA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проаналізувати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підмет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 та «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присудок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», 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з’ясувати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варіанти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узгодження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підмета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присудка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англійській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граматиці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indent="342900" algn="just">
              <a:buNone/>
            </a:pPr>
            <a:r>
              <a:rPr lang="uk-UA" b="1" i="1" u="sng" dirty="0" smtClean="0">
                <a:solidFill>
                  <a:srgbClr val="C00000"/>
                </a:solidFill>
              </a:rPr>
              <a:t>Підмет (</a:t>
            </a:r>
            <a:r>
              <a:rPr lang="uk-UA" b="1" i="1" u="sng" dirty="0" err="1" smtClean="0">
                <a:solidFill>
                  <a:srgbClr val="C00000"/>
                </a:solidFill>
              </a:rPr>
              <a:t>The</a:t>
            </a:r>
            <a:r>
              <a:rPr lang="uk-UA" b="1" i="1" u="sng" dirty="0" smtClean="0">
                <a:solidFill>
                  <a:srgbClr val="C00000"/>
                </a:solidFill>
              </a:rPr>
              <a:t> </a:t>
            </a:r>
            <a:r>
              <a:rPr lang="uk-UA" b="1" i="1" u="sng" dirty="0" err="1" smtClean="0">
                <a:solidFill>
                  <a:srgbClr val="C00000"/>
                </a:solidFill>
              </a:rPr>
              <a:t>Subject</a:t>
            </a:r>
            <a:r>
              <a:rPr lang="uk-UA" b="1" i="1" u="sng" dirty="0" smtClean="0">
                <a:solidFill>
                  <a:srgbClr val="C00000"/>
                </a:solidFill>
              </a:rPr>
              <a:t>) </a:t>
            </a:r>
            <a:r>
              <a:rPr lang="uk-UA" dirty="0" smtClean="0"/>
              <a:t>– це один з двох</a:t>
            </a:r>
          </a:p>
          <a:p>
            <a:pPr indent="342900" algn="just">
              <a:buNone/>
            </a:pPr>
            <a:r>
              <a:rPr lang="uk-UA" dirty="0" smtClean="0"/>
              <a:t>головних членів (поряд із присудком)</a:t>
            </a:r>
          </a:p>
          <a:p>
            <a:pPr indent="342900" algn="just">
              <a:buNone/>
            </a:pPr>
            <a:r>
              <a:rPr lang="uk-UA" dirty="0" smtClean="0"/>
              <a:t>речення. Для позначення цього члена</a:t>
            </a:r>
          </a:p>
          <a:p>
            <a:pPr indent="342900" algn="just">
              <a:buNone/>
            </a:pPr>
            <a:r>
              <a:rPr lang="uk-UA" dirty="0" smtClean="0"/>
              <a:t>пропозиції часто використовується в</a:t>
            </a:r>
          </a:p>
          <a:p>
            <a:pPr indent="342900" algn="just">
              <a:buNone/>
            </a:pPr>
            <a:r>
              <a:rPr lang="uk-UA" dirty="0" smtClean="0"/>
              <a:t>лінгвістиці й термін «суб'єкт». Термін</a:t>
            </a:r>
          </a:p>
          <a:p>
            <a:pPr indent="342900" algn="just">
              <a:buNone/>
            </a:pPr>
            <a:r>
              <a:rPr lang="uk-UA" dirty="0" smtClean="0"/>
              <a:t>«підмет» - калька від латинського слова</a:t>
            </a:r>
          </a:p>
          <a:p>
            <a:pPr indent="342900" algn="just">
              <a:buNone/>
            </a:pPr>
            <a:r>
              <a:rPr lang="uk-UA" dirty="0" smtClean="0"/>
              <a:t>«</a:t>
            </a:r>
            <a:r>
              <a:rPr lang="uk-UA" dirty="0" err="1" smtClean="0"/>
              <a:t>subjectum</a:t>
            </a:r>
            <a:r>
              <a:rPr lang="uk-UA" dirty="0" smtClean="0"/>
              <a:t>»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r>
              <a:rPr lang="uk-UA" b="1" i="1" dirty="0" smtClean="0"/>
              <a:t> </a:t>
            </a:r>
            <a:r>
              <a:rPr lang="uk-UA" b="1" i="1" dirty="0" err="1" smtClean="0"/>
              <a:t>The</a:t>
            </a:r>
            <a:r>
              <a:rPr lang="uk-UA" b="1" i="1" dirty="0" smtClean="0"/>
              <a:t> </a:t>
            </a:r>
            <a:r>
              <a:rPr lang="uk-UA" b="1" i="1" dirty="0" err="1" smtClean="0"/>
              <a:t>girl</a:t>
            </a:r>
            <a:r>
              <a:rPr lang="uk-UA" i="1" dirty="0" smtClean="0"/>
              <a:t> </a:t>
            </a:r>
            <a:r>
              <a:rPr lang="uk-UA" i="1" dirty="0" err="1" smtClean="0"/>
              <a:t>went</a:t>
            </a:r>
            <a:r>
              <a:rPr lang="uk-UA" i="1" dirty="0" smtClean="0"/>
              <a:t> </a:t>
            </a:r>
            <a:r>
              <a:rPr lang="uk-UA" i="1" dirty="0" err="1" smtClean="0"/>
              <a:t>to</a:t>
            </a:r>
            <a:r>
              <a:rPr lang="uk-UA" i="1" dirty="0" smtClean="0"/>
              <a:t> </a:t>
            </a:r>
            <a:r>
              <a:rPr lang="uk-UA" i="1" dirty="0" err="1" smtClean="0"/>
              <a:t>her</a:t>
            </a:r>
            <a:r>
              <a:rPr lang="uk-UA" i="1" dirty="0" smtClean="0"/>
              <a:t> </a:t>
            </a:r>
            <a:r>
              <a:rPr lang="en-US" i="1" dirty="0" smtClean="0"/>
              <a:t>class</a:t>
            </a:r>
            <a:r>
              <a:rPr lang="uk-UA" i="1" dirty="0" err="1" smtClean="0"/>
              <a:t>room</a:t>
            </a:r>
            <a:r>
              <a:rPr lang="uk-UA" i="1" dirty="0" smtClean="0"/>
              <a:t> </a:t>
            </a:r>
            <a:r>
              <a:rPr lang="uk-UA" i="1" dirty="0" err="1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brought</a:t>
            </a:r>
            <a:r>
              <a:rPr lang="uk-UA" i="1" dirty="0" smtClean="0"/>
              <a:t> a </a:t>
            </a:r>
            <a:r>
              <a:rPr lang="en-US" i="1" dirty="0" smtClean="0"/>
              <a:t>note</a:t>
            </a:r>
            <a:r>
              <a:rPr lang="uk-UA" i="1" dirty="0" err="1" smtClean="0"/>
              <a:t>book</a:t>
            </a:r>
            <a:r>
              <a:rPr lang="uk-UA" i="1" dirty="0" smtClean="0"/>
              <a:t>. – </a:t>
            </a:r>
            <a:r>
              <a:rPr lang="uk-UA" b="1" i="1" dirty="0" smtClean="0"/>
              <a:t>Дівчинка</a:t>
            </a:r>
            <a:r>
              <a:rPr lang="uk-UA" i="1" dirty="0" smtClean="0"/>
              <a:t> пішла у клас і принесла зошит. (</a:t>
            </a:r>
            <a:r>
              <a:rPr lang="uk-UA" sz="2400" i="1" dirty="0" smtClean="0"/>
              <a:t>виражений іменником</a:t>
            </a:r>
            <a:r>
              <a:rPr lang="uk-UA" i="1" dirty="0" smtClean="0"/>
              <a:t>)</a:t>
            </a:r>
          </a:p>
          <a:p>
            <a:pPr>
              <a:buNone/>
            </a:pPr>
            <a:endParaRPr lang="uk-UA" sz="2400" dirty="0" smtClean="0"/>
          </a:p>
          <a:p>
            <a:r>
              <a:rPr lang="uk-UA" b="1" i="1" dirty="0" err="1" smtClean="0"/>
              <a:t>She</a:t>
            </a:r>
            <a:r>
              <a:rPr lang="uk-UA" i="1" dirty="0" smtClean="0"/>
              <a:t> </a:t>
            </a:r>
            <a:r>
              <a:rPr lang="uk-UA" i="1" dirty="0" err="1" smtClean="0"/>
              <a:t>likes</a:t>
            </a:r>
            <a:r>
              <a:rPr lang="uk-UA" i="1" dirty="0" smtClean="0"/>
              <a:t> </a:t>
            </a:r>
            <a:r>
              <a:rPr lang="en-US" i="1" dirty="0" smtClean="0"/>
              <a:t>to read books</a:t>
            </a:r>
            <a:r>
              <a:rPr lang="uk-UA" i="1" dirty="0" smtClean="0"/>
              <a:t> </a:t>
            </a:r>
            <a:r>
              <a:rPr lang="uk-UA" i="1" dirty="0" err="1" smtClean="0"/>
              <a:t>very</a:t>
            </a:r>
            <a:r>
              <a:rPr lang="uk-UA" i="1" dirty="0" smtClean="0"/>
              <a:t> </a:t>
            </a:r>
            <a:r>
              <a:rPr lang="uk-UA" i="1" dirty="0" err="1" smtClean="0"/>
              <a:t>much</a:t>
            </a:r>
            <a:r>
              <a:rPr lang="uk-UA" i="1" dirty="0" smtClean="0"/>
              <a:t>. – </a:t>
            </a:r>
            <a:r>
              <a:rPr lang="uk-UA" b="1" i="1" dirty="0" smtClean="0"/>
              <a:t>Вона</a:t>
            </a:r>
            <a:r>
              <a:rPr lang="uk-UA" i="1" dirty="0" smtClean="0"/>
              <a:t> дуже любить читати книги. </a:t>
            </a:r>
            <a:r>
              <a:rPr lang="uk-UA" sz="2400" i="1" dirty="0" smtClean="0"/>
              <a:t>(займенником</a:t>
            </a:r>
            <a:r>
              <a:rPr lang="uk-UA" i="1" dirty="0" smtClean="0"/>
              <a:t>)</a:t>
            </a:r>
          </a:p>
          <a:p>
            <a:endParaRPr lang="uk-UA" i="1" dirty="0" smtClean="0"/>
          </a:p>
          <a:p>
            <a:r>
              <a:rPr lang="en-US" b="1" i="1" dirty="0" smtClean="0"/>
              <a:t>Five</a:t>
            </a:r>
            <a:r>
              <a:rPr lang="uk-UA" i="1" dirty="0" smtClean="0"/>
              <a:t> </a:t>
            </a:r>
            <a:r>
              <a:rPr lang="uk-UA" i="1" dirty="0" err="1" smtClean="0"/>
              <a:t>is</a:t>
            </a:r>
            <a:r>
              <a:rPr lang="uk-UA" i="1" dirty="0" smtClean="0"/>
              <a:t> </a:t>
            </a:r>
            <a:r>
              <a:rPr lang="uk-UA" i="1" dirty="0" err="1" smtClean="0"/>
              <a:t>my</a:t>
            </a:r>
            <a:r>
              <a:rPr lang="uk-UA" i="1" dirty="0" smtClean="0"/>
              <a:t> </a:t>
            </a:r>
            <a:r>
              <a:rPr lang="en-US" i="1" dirty="0" smtClean="0"/>
              <a:t>lucky</a:t>
            </a:r>
            <a:r>
              <a:rPr lang="uk-UA" i="1" dirty="0" smtClean="0"/>
              <a:t> </a:t>
            </a:r>
            <a:r>
              <a:rPr lang="uk-UA" i="1" dirty="0" err="1" smtClean="0"/>
              <a:t>number</a:t>
            </a:r>
            <a:r>
              <a:rPr lang="uk-UA" i="1" dirty="0" smtClean="0"/>
              <a:t>. – </a:t>
            </a:r>
            <a:r>
              <a:rPr lang="uk-UA" b="1" i="1" dirty="0" smtClean="0"/>
              <a:t>П’ять</a:t>
            </a:r>
            <a:r>
              <a:rPr lang="uk-UA" i="1" dirty="0" smtClean="0"/>
              <a:t> – моє щасливе число</a:t>
            </a:r>
            <a:r>
              <a:rPr lang="uk-UA" dirty="0" smtClean="0"/>
              <a:t>. </a:t>
            </a:r>
            <a:r>
              <a:rPr lang="uk-UA" i="1" dirty="0" smtClean="0"/>
              <a:t>(</a:t>
            </a:r>
            <a:r>
              <a:rPr lang="uk-UA" sz="2400" i="1" dirty="0" smtClean="0"/>
              <a:t>числівником</a:t>
            </a:r>
            <a:r>
              <a:rPr lang="uk-UA" i="1" dirty="0" smtClean="0"/>
              <a:t>)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uk-UA" b="1" i="1" dirty="0" err="1" smtClean="0"/>
              <a:t>To</a:t>
            </a:r>
            <a:r>
              <a:rPr lang="uk-UA" b="1" i="1" dirty="0" smtClean="0"/>
              <a:t> </a:t>
            </a:r>
            <a:r>
              <a:rPr lang="en-US" b="1" i="1" dirty="0" smtClean="0"/>
              <a:t>be</a:t>
            </a:r>
            <a:r>
              <a:rPr lang="en-US" i="1" dirty="0" smtClean="0"/>
              <a:t> kind</a:t>
            </a:r>
            <a:r>
              <a:rPr lang="uk-UA" i="1" dirty="0" smtClean="0"/>
              <a:t> </a:t>
            </a:r>
            <a:r>
              <a:rPr lang="uk-UA" i="1" dirty="0" err="1" smtClean="0"/>
              <a:t>is</a:t>
            </a:r>
            <a:r>
              <a:rPr lang="uk-UA" i="1" dirty="0" smtClean="0"/>
              <a:t> </a:t>
            </a:r>
            <a:r>
              <a:rPr lang="uk-UA" i="1" dirty="0" err="1" smtClean="0"/>
              <a:t>very</a:t>
            </a:r>
            <a:r>
              <a:rPr lang="uk-UA" i="1" dirty="0" smtClean="0"/>
              <a:t> </a:t>
            </a:r>
            <a:r>
              <a:rPr lang="en-US" i="1" dirty="0" smtClean="0"/>
              <a:t>simple</a:t>
            </a:r>
            <a:r>
              <a:rPr lang="uk-UA" i="1" dirty="0" smtClean="0"/>
              <a:t>. – </a:t>
            </a:r>
            <a:r>
              <a:rPr lang="uk-UA" b="1" i="1" dirty="0" smtClean="0"/>
              <a:t>Бути</a:t>
            </a:r>
            <a:r>
              <a:rPr lang="uk-UA" i="1" dirty="0" smtClean="0"/>
              <a:t> добрим – дуже просто. (</a:t>
            </a:r>
            <a:r>
              <a:rPr lang="uk-UA" sz="2400" i="1" dirty="0" err="1" smtClean="0"/>
              <a:t>інфінитивом</a:t>
            </a:r>
            <a:r>
              <a:rPr lang="uk-UA" i="1" dirty="0" smtClean="0"/>
              <a:t>)</a:t>
            </a:r>
            <a:endParaRPr lang="uk-UA" dirty="0" smtClean="0"/>
          </a:p>
          <a:p>
            <a:endParaRPr lang="uk-UA" b="1" i="1" dirty="0" smtClean="0"/>
          </a:p>
          <a:p>
            <a:r>
              <a:rPr lang="en-US" b="1" i="1" dirty="0" smtClean="0"/>
              <a:t>Dancing</a:t>
            </a:r>
            <a:r>
              <a:rPr lang="uk-UA" i="1" dirty="0" smtClean="0"/>
              <a:t> </a:t>
            </a:r>
            <a:r>
              <a:rPr lang="uk-UA" i="1" dirty="0" err="1" smtClean="0"/>
              <a:t>is</a:t>
            </a:r>
            <a:r>
              <a:rPr lang="uk-UA" i="1" dirty="0" smtClean="0"/>
              <a:t> </a:t>
            </a:r>
            <a:r>
              <a:rPr lang="uk-UA" i="1" dirty="0" err="1" smtClean="0"/>
              <a:t>my</a:t>
            </a:r>
            <a:r>
              <a:rPr lang="uk-UA" i="1" dirty="0" smtClean="0"/>
              <a:t> </a:t>
            </a:r>
            <a:r>
              <a:rPr lang="uk-UA" i="1" dirty="0" err="1" smtClean="0"/>
              <a:t>favourite</a:t>
            </a:r>
            <a:r>
              <a:rPr lang="uk-UA" i="1" dirty="0" smtClean="0"/>
              <a:t> </a:t>
            </a:r>
            <a:r>
              <a:rPr lang="uk-UA" i="1" dirty="0" err="1" smtClean="0"/>
              <a:t>pastime</a:t>
            </a:r>
            <a:r>
              <a:rPr lang="uk-UA" i="1" dirty="0" smtClean="0"/>
              <a:t>. – </a:t>
            </a:r>
            <a:r>
              <a:rPr lang="uk-UA" b="1" i="1" dirty="0" smtClean="0"/>
              <a:t>Танці </a:t>
            </a:r>
            <a:r>
              <a:rPr lang="uk-UA" i="1" dirty="0" smtClean="0"/>
              <a:t>– моє улюблене заняття. (</a:t>
            </a:r>
            <a:r>
              <a:rPr lang="uk-UA" sz="2400" i="1" dirty="0" smtClean="0"/>
              <a:t>герундієм</a:t>
            </a:r>
            <a:r>
              <a:rPr lang="uk-UA" i="1" dirty="0" smtClean="0"/>
              <a:t>)</a:t>
            </a:r>
          </a:p>
          <a:p>
            <a:endParaRPr lang="uk-UA" i="1" dirty="0" smtClean="0"/>
          </a:p>
          <a:p>
            <a:r>
              <a:rPr lang="uk-UA" b="1" i="1" dirty="0" err="1" smtClean="0"/>
              <a:t>Her</a:t>
            </a:r>
            <a:r>
              <a:rPr lang="uk-UA" b="1" i="1" dirty="0" smtClean="0"/>
              <a:t> </a:t>
            </a:r>
            <a:r>
              <a:rPr lang="uk-UA" b="1" i="1" dirty="0" err="1" smtClean="0"/>
              <a:t>coming</a:t>
            </a:r>
            <a:r>
              <a:rPr lang="uk-UA" b="1" i="1" dirty="0" smtClean="0"/>
              <a:t> </a:t>
            </a:r>
            <a:r>
              <a:rPr lang="uk-UA" b="1" i="1" dirty="0" err="1" smtClean="0"/>
              <a:t>so</a:t>
            </a:r>
            <a:r>
              <a:rPr lang="uk-UA" b="1" i="1" dirty="0" smtClean="0"/>
              <a:t> </a:t>
            </a:r>
            <a:r>
              <a:rPr lang="uk-UA" b="1" i="1" dirty="0" err="1" smtClean="0"/>
              <a:t>late</a:t>
            </a:r>
            <a:r>
              <a:rPr lang="uk-UA" i="1" dirty="0" smtClean="0"/>
              <a:t> </a:t>
            </a:r>
            <a:r>
              <a:rPr lang="uk-UA" i="1" dirty="0" err="1" smtClean="0"/>
              <a:t>is</a:t>
            </a:r>
            <a:r>
              <a:rPr lang="uk-UA" i="1" dirty="0" smtClean="0"/>
              <a:t> </a:t>
            </a:r>
            <a:r>
              <a:rPr lang="en-US" i="1" dirty="0" smtClean="0"/>
              <a:t>really not good</a:t>
            </a:r>
            <a:r>
              <a:rPr lang="uk-UA" i="1" dirty="0" smtClean="0"/>
              <a:t>. – Її пізні повернення насправді є не дуже добре. </a:t>
            </a:r>
          </a:p>
          <a:p>
            <a:pPr>
              <a:buNone/>
            </a:pPr>
            <a:r>
              <a:rPr lang="uk-UA" i="1" dirty="0" smtClean="0"/>
              <a:t>(</a:t>
            </a:r>
            <a:r>
              <a:rPr lang="uk-UA" sz="2400" i="1" dirty="0" smtClean="0"/>
              <a:t>синтаксичним комплексом із герундієм</a:t>
            </a:r>
            <a:r>
              <a:rPr lang="uk-UA" i="1" dirty="0" smtClean="0"/>
              <a:t>)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n-US" i="1" dirty="0" err="1" smtClean="0"/>
              <a:t>Sh</a:t>
            </a:r>
            <a:r>
              <a:rPr lang="uk-UA" i="1" dirty="0" smtClean="0"/>
              <a:t>e </a:t>
            </a:r>
            <a:r>
              <a:rPr lang="uk-UA" b="1" i="1" dirty="0" err="1" smtClean="0"/>
              <a:t>lives</a:t>
            </a:r>
            <a:r>
              <a:rPr lang="uk-UA" i="1" dirty="0" smtClean="0"/>
              <a:t> </a:t>
            </a:r>
            <a:r>
              <a:rPr lang="uk-UA" i="1" dirty="0" err="1" smtClean="0"/>
              <a:t>in</a:t>
            </a:r>
            <a:r>
              <a:rPr lang="uk-UA" i="1" dirty="0" smtClean="0"/>
              <a:t> </a:t>
            </a:r>
            <a:r>
              <a:rPr lang="en-US" i="1" dirty="0" smtClean="0"/>
              <a:t>Kiev</a:t>
            </a:r>
            <a:r>
              <a:rPr lang="uk-UA" i="1" dirty="0" smtClean="0"/>
              <a:t>. </a:t>
            </a:r>
            <a:r>
              <a:rPr lang="ru-RU" i="1" dirty="0" smtClean="0"/>
              <a:t>– </a:t>
            </a:r>
            <a:r>
              <a:rPr lang="uk-UA" i="1" dirty="0" smtClean="0"/>
              <a:t>Вона живе в Києві. </a:t>
            </a:r>
            <a:r>
              <a:rPr lang="uk-UA" sz="2000" i="1" dirty="0" smtClean="0"/>
              <a:t>(виражається повнозначним дієсловом в будь-якій особовій формі)</a:t>
            </a:r>
            <a:endParaRPr lang="uk-UA" sz="2000" dirty="0" smtClean="0"/>
          </a:p>
          <a:p>
            <a:endParaRPr lang="uk-UA" i="1" dirty="0" smtClean="0"/>
          </a:p>
          <a:p>
            <a:r>
              <a:rPr lang="en-US" i="1" dirty="0" err="1" smtClean="0"/>
              <a:t>Sh</a:t>
            </a:r>
            <a:r>
              <a:rPr lang="uk-UA" i="1" dirty="0" smtClean="0"/>
              <a:t>e </a:t>
            </a:r>
            <a:r>
              <a:rPr lang="uk-UA" b="1" i="1" dirty="0" err="1" smtClean="0"/>
              <a:t>can</a:t>
            </a:r>
            <a:r>
              <a:rPr lang="uk-UA" b="1" i="1" dirty="0" smtClean="0"/>
              <a:t> </a:t>
            </a:r>
            <a:r>
              <a:rPr lang="en-US" b="1" i="1" dirty="0" smtClean="0"/>
              <a:t>run</a:t>
            </a:r>
            <a:r>
              <a:rPr lang="uk-UA" b="1" i="1" dirty="0" smtClean="0"/>
              <a:t> </a:t>
            </a:r>
            <a:r>
              <a:rPr lang="uk-UA" i="1" dirty="0" err="1" smtClean="0"/>
              <a:t>very</a:t>
            </a:r>
            <a:r>
              <a:rPr lang="uk-UA" i="1" dirty="0" smtClean="0"/>
              <a:t> </a:t>
            </a:r>
            <a:r>
              <a:rPr lang="uk-UA" i="1" dirty="0" err="1" smtClean="0"/>
              <a:t>well</a:t>
            </a:r>
            <a:r>
              <a:rPr lang="uk-UA" i="1" dirty="0" smtClean="0"/>
              <a:t>. – Вона уміє бігати дуже добре. </a:t>
            </a:r>
            <a:r>
              <a:rPr lang="uk-UA" sz="2000" i="1" dirty="0" smtClean="0"/>
              <a:t>(складений дієслівний модальний присудок)</a:t>
            </a:r>
          </a:p>
          <a:p>
            <a:endParaRPr lang="uk-UA" i="1" dirty="0" smtClean="0"/>
          </a:p>
          <a:p>
            <a:r>
              <a:rPr lang="en-US" i="1" dirty="0" smtClean="0"/>
              <a:t>He</a:t>
            </a:r>
            <a:r>
              <a:rPr lang="uk-UA" i="1" dirty="0" smtClean="0"/>
              <a:t> </a:t>
            </a:r>
            <a:r>
              <a:rPr lang="uk-UA" b="1" i="1" dirty="0" err="1" smtClean="0"/>
              <a:t>was</a:t>
            </a:r>
            <a:r>
              <a:rPr lang="uk-UA" b="1" i="1" dirty="0" smtClean="0"/>
              <a:t> </a:t>
            </a:r>
            <a:r>
              <a:rPr lang="uk-UA" b="1" i="1" dirty="0" err="1" smtClean="0"/>
              <a:t>very</a:t>
            </a:r>
            <a:r>
              <a:rPr lang="uk-UA" b="1" i="1" dirty="0" smtClean="0"/>
              <a:t> </a:t>
            </a:r>
            <a:r>
              <a:rPr lang="en-US" b="1" i="1" dirty="0" smtClean="0"/>
              <a:t>tired</a:t>
            </a:r>
            <a:r>
              <a:rPr lang="uk-UA" i="1" dirty="0" smtClean="0"/>
              <a:t>. – Він дуже втомлений </a:t>
            </a:r>
            <a:r>
              <a:rPr lang="uk-UA" sz="2000" i="1" dirty="0" smtClean="0"/>
              <a:t>(складений іменний присудок)</a:t>
            </a:r>
          </a:p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Присудок </a:t>
            </a:r>
            <a:r>
              <a:rPr lang="uk-UA" dirty="0" smtClean="0"/>
              <a:t>– це також головний член речення. В англійській мові розрізняють декілька видів присудка, що поділяються як за структурою (</a:t>
            </a:r>
            <a:r>
              <a:rPr lang="uk-UA" i="1" dirty="0" smtClean="0">
                <a:solidFill>
                  <a:srgbClr val="C00000"/>
                </a:solidFill>
              </a:rPr>
              <a:t>простий і складений</a:t>
            </a:r>
            <a:r>
              <a:rPr lang="uk-UA" dirty="0" smtClean="0"/>
              <a:t>), так і за складом (</a:t>
            </a:r>
            <a:r>
              <a:rPr lang="uk-UA" i="1" dirty="0" smtClean="0">
                <a:solidFill>
                  <a:srgbClr val="C00000"/>
                </a:solidFill>
              </a:rPr>
              <a:t>складений іменний, складений дієслівний</a:t>
            </a:r>
            <a:r>
              <a:rPr lang="uk-UA" dirty="0" smtClean="0"/>
              <a:t>). Складений дієслівний присудок буває </a:t>
            </a:r>
            <a:r>
              <a:rPr lang="uk-UA" i="1" dirty="0" smtClean="0">
                <a:solidFill>
                  <a:srgbClr val="C00000"/>
                </a:solidFill>
              </a:rPr>
              <a:t>модальним</a:t>
            </a:r>
            <a:r>
              <a:rPr lang="uk-UA" dirty="0" smtClean="0"/>
              <a:t> або </a:t>
            </a:r>
            <a:r>
              <a:rPr lang="uk-UA" i="1" dirty="0" smtClean="0">
                <a:solidFill>
                  <a:srgbClr val="C00000"/>
                </a:solidFill>
              </a:rPr>
              <a:t>аспектним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lnSpcReduction="10000"/>
          </a:bodyPr>
          <a:lstStyle/>
          <a:p>
            <a:r>
              <a:rPr lang="en-US" i="1" dirty="0" err="1" smtClean="0"/>
              <a:t>Sh</a:t>
            </a:r>
            <a:r>
              <a:rPr lang="uk-UA" i="1" dirty="0" smtClean="0"/>
              <a:t>e </a:t>
            </a:r>
            <a:r>
              <a:rPr lang="uk-UA" i="1" dirty="0" err="1" smtClean="0"/>
              <a:t>lives</a:t>
            </a:r>
            <a:r>
              <a:rPr lang="uk-UA" i="1" dirty="0" smtClean="0"/>
              <a:t> </a:t>
            </a:r>
            <a:r>
              <a:rPr lang="uk-UA" i="1" dirty="0" err="1" smtClean="0"/>
              <a:t>in</a:t>
            </a:r>
            <a:r>
              <a:rPr lang="uk-UA" i="1" dirty="0" smtClean="0"/>
              <a:t> </a:t>
            </a:r>
            <a:r>
              <a:rPr lang="en-US" i="1" dirty="0" smtClean="0"/>
              <a:t>Kiev</a:t>
            </a:r>
            <a:r>
              <a:rPr lang="uk-UA" i="1" dirty="0" smtClean="0"/>
              <a:t>. – Вона живе в Києві. </a:t>
            </a:r>
            <a:r>
              <a:rPr lang="uk-UA" sz="2400" i="1" dirty="0" smtClean="0"/>
              <a:t>(простий дієслівний присудок)</a:t>
            </a:r>
            <a:endParaRPr lang="uk-UA" sz="2400" dirty="0" smtClean="0"/>
          </a:p>
          <a:p>
            <a:endParaRPr lang="uk-UA" i="1" dirty="0" smtClean="0"/>
          </a:p>
          <a:p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en-US" i="1" dirty="0" smtClean="0"/>
              <a:t>sportsman</a:t>
            </a:r>
            <a:r>
              <a:rPr lang="uk-UA" i="1" dirty="0" smtClean="0"/>
              <a:t> </a:t>
            </a:r>
            <a:r>
              <a:rPr lang="uk-UA" i="1" dirty="0" err="1" smtClean="0"/>
              <a:t>began</a:t>
            </a:r>
            <a:r>
              <a:rPr lang="uk-UA" i="1" dirty="0" smtClean="0"/>
              <a:t> </a:t>
            </a:r>
            <a:r>
              <a:rPr lang="uk-UA" i="1" dirty="0" err="1" smtClean="0"/>
              <a:t>to</a:t>
            </a:r>
            <a:r>
              <a:rPr lang="uk-UA" i="1" dirty="0" smtClean="0"/>
              <a:t> </a:t>
            </a:r>
            <a:r>
              <a:rPr lang="uk-UA" i="1" dirty="0" err="1" smtClean="0"/>
              <a:t>run</a:t>
            </a:r>
            <a:r>
              <a:rPr lang="uk-UA" i="1" dirty="0" smtClean="0"/>
              <a:t>. – Спортсмен почав бігти</a:t>
            </a:r>
            <a:r>
              <a:rPr lang="uk-UA" sz="2400" i="1" dirty="0" smtClean="0"/>
              <a:t>. </a:t>
            </a:r>
            <a:r>
              <a:rPr lang="uk-UA" sz="2400" dirty="0" smtClean="0"/>
              <a:t>(складений дієслівний присудок)</a:t>
            </a:r>
            <a:endParaRPr lang="uk-UA" sz="2400" dirty="0" smtClean="0"/>
          </a:p>
          <a:p>
            <a:endParaRPr lang="uk-UA" i="1" dirty="0" smtClean="0"/>
          </a:p>
          <a:p>
            <a:r>
              <a:rPr lang="en-US" i="1" dirty="0" err="1" smtClean="0"/>
              <a:t>Sh</a:t>
            </a:r>
            <a:r>
              <a:rPr lang="uk-UA" i="1" dirty="0" smtClean="0"/>
              <a:t>e </a:t>
            </a:r>
            <a:r>
              <a:rPr lang="uk-UA" i="1" dirty="0" err="1" smtClean="0"/>
              <a:t>can</a:t>
            </a:r>
            <a:r>
              <a:rPr lang="uk-UA" i="1" dirty="0" smtClean="0"/>
              <a:t> </a:t>
            </a:r>
            <a:r>
              <a:rPr lang="en-US" i="1" dirty="0" smtClean="0"/>
              <a:t>run</a:t>
            </a:r>
            <a:r>
              <a:rPr lang="uk-UA" i="1" dirty="0" smtClean="0"/>
              <a:t> </a:t>
            </a:r>
            <a:r>
              <a:rPr lang="uk-UA" i="1" dirty="0" err="1" smtClean="0"/>
              <a:t>very</a:t>
            </a:r>
            <a:r>
              <a:rPr lang="uk-UA" i="1" dirty="0" smtClean="0"/>
              <a:t> </a:t>
            </a:r>
            <a:r>
              <a:rPr lang="uk-UA" i="1" dirty="0" err="1" smtClean="0"/>
              <a:t>well</a:t>
            </a:r>
            <a:r>
              <a:rPr lang="uk-UA" i="1" dirty="0" smtClean="0"/>
              <a:t>. – Вона уміє бігати дуже добре. </a:t>
            </a:r>
            <a:r>
              <a:rPr lang="uk-UA" sz="2400" i="1" dirty="0" smtClean="0"/>
              <a:t>(складений дієслівний модальний присудок)</a:t>
            </a:r>
          </a:p>
          <a:p>
            <a:endParaRPr lang="uk-UA" i="1" dirty="0" smtClean="0"/>
          </a:p>
          <a:p>
            <a:r>
              <a:rPr lang="en-US" i="1" dirty="0" smtClean="0"/>
              <a:t>He</a:t>
            </a:r>
            <a:r>
              <a:rPr lang="uk-UA" i="1" dirty="0" smtClean="0"/>
              <a:t> </a:t>
            </a:r>
            <a:r>
              <a:rPr lang="uk-UA" i="1" dirty="0" err="1" smtClean="0"/>
              <a:t>was</a:t>
            </a:r>
            <a:r>
              <a:rPr lang="uk-UA" i="1" dirty="0" smtClean="0"/>
              <a:t> </a:t>
            </a:r>
            <a:r>
              <a:rPr lang="uk-UA" i="1" dirty="0" err="1" smtClean="0"/>
              <a:t>very</a:t>
            </a:r>
            <a:r>
              <a:rPr lang="uk-UA" i="1" dirty="0" smtClean="0"/>
              <a:t> </a:t>
            </a:r>
            <a:r>
              <a:rPr lang="en-US" i="1" dirty="0" smtClean="0"/>
              <a:t>tired</a:t>
            </a:r>
            <a:r>
              <a:rPr lang="uk-UA" i="1" dirty="0" smtClean="0"/>
              <a:t>. – Він дуже втомлений. </a:t>
            </a:r>
            <a:r>
              <a:rPr lang="uk-UA" sz="2400" i="1" dirty="0" smtClean="0"/>
              <a:t>(складений іменний присудок)</a:t>
            </a:r>
            <a:endParaRPr lang="uk-UA" sz="2400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Дієслова </a:t>
            </a:r>
            <a:r>
              <a:rPr lang="uk-UA" sz="3200" b="1" dirty="0" err="1" smtClean="0"/>
              <a:t>зв</a:t>
            </a:r>
            <a:r>
              <a:rPr lang="en-US" sz="3200" b="1" dirty="0" smtClean="0"/>
              <a:t>’</a:t>
            </a:r>
            <a:r>
              <a:rPr lang="uk-UA" sz="3200" b="1" dirty="0" err="1" smtClean="0"/>
              <a:t>язки</a:t>
            </a: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i="1" dirty="0" err="1" smtClean="0"/>
              <a:t>to</a:t>
            </a:r>
            <a:r>
              <a:rPr lang="uk-UA" i="1" dirty="0" smtClean="0"/>
              <a:t> </a:t>
            </a:r>
            <a:r>
              <a:rPr lang="uk-UA" i="1" dirty="0" err="1" smtClean="0"/>
              <a:t>be</a:t>
            </a:r>
            <a:r>
              <a:rPr lang="uk-UA" i="1" dirty="0" smtClean="0"/>
              <a:t> 	бути </a:t>
            </a:r>
            <a:endParaRPr lang="uk-UA" dirty="0" smtClean="0"/>
          </a:p>
          <a:p>
            <a:r>
              <a:rPr lang="uk-UA" i="1" dirty="0" err="1" smtClean="0"/>
              <a:t>to</a:t>
            </a:r>
            <a:r>
              <a:rPr lang="uk-UA" i="1" dirty="0" smtClean="0"/>
              <a:t> </a:t>
            </a:r>
            <a:r>
              <a:rPr lang="uk-UA" i="1" dirty="0" err="1" smtClean="0"/>
              <a:t>feel</a:t>
            </a:r>
            <a:r>
              <a:rPr lang="uk-UA" i="1" dirty="0" smtClean="0"/>
              <a:t> 	відчувати </a:t>
            </a:r>
            <a:endParaRPr lang="uk-UA" dirty="0" smtClean="0"/>
          </a:p>
          <a:p>
            <a:r>
              <a:rPr lang="uk-UA" i="1" dirty="0" err="1" smtClean="0"/>
              <a:t>to</a:t>
            </a:r>
            <a:r>
              <a:rPr lang="uk-UA" i="1" dirty="0" smtClean="0"/>
              <a:t> </a:t>
            </a:r>
            <a:r>
              <a:rPr lang="uk-UA" i="1" dirty="0" err="1" smtClean="0"/>
              <a:t>become</a:t>
            </a:r>
            <a:r>
              <a:rPr lang="uk-UA" i="1" dirty="0" smtClean="0"/>
              <a:t> 	ставати </a:t>
            </a:r>
            <a:endParaRPr lang="uk-UA" dirty="0" smtClean="0"/>
          </a:p>
          <a:p>
            <a:r>
              <a:rPr lang="uk-UA" i="1" dirty="0" err="1" smtClean="0"/>
              <a:t>to</a:t>
            </a:r>
            <a:r>
              <a:rPr lang="uk-UA" i="1" dirty="0" smtClean="0"/>
              <a:t> </a:t>
            </a:r>
            <a:r>
              <a:rPr lang="uk-UA" i="1" dirty="0" err="1" smtClean="0"/>
              <a:t>remain</a:t>
            </a:r>
            <a:r>
              <a:rPr lang="uk-UA" i="1" dirty="0" smtClean="0"/>
              <a:t> 	залишатися </a:t>
            </a:r>
            <a:endParaRPr lang="uk-UA" dirty="0" smtClean="0"/>
          </a:p>
          <a:p>
            <a:r>
              <a:rPr lang="uk-UA" i="1" dirty="0" err="1" smtClean="0"/>
              <a:t>to</a:t>
            </a:r>
            <a:r>
              <a:rPr lang="uk-UA" i="1" dirty="0" smtClean="0"/>
              <a:t> </a:t>
            </a:r>
            <a:r>
              <a:rPr lang="uk-UA" i="1" dirty="0" err="1" smtClean="0"/>
              <a:t>get</a:t>
            </a:r>
            <a:r>
              <a:rPr lang="uk-UA" i="1" dirty="0" smtClean="0"/>
              <a:t> 	- отримувати/ставати </a:t>
            </a:r>
            <a:endParaRPr lang="uk-UA" dirty="0" smtClean="0"/>
          </a:p>
          <a:p>
            <a:r>
              <a:rPr lang="uk-UA" i="1" dirty="0" err="1" smtClean="0"/>
              <a:t>to</a:t>
            </a:r>
            <a:r>
              <a:rPr lang="uk-UA" i="1" dirty="0" smtClean="0"/>
              <a:t> </a:t>
            </a:r>
            <a:r>
              <a:rPr lang="uk-UA" i="1" dirty="0" err="1" smtClean="0"/>
              <a:t>grow</a:t>
            </a:r>
            <a:r>
              <a:rPr lang="uk-UA" i="1" dirty="0" smtClean="0"/>
              <a:t> 	рости/ставати </a:t>
            </a:r>
            <a:endParaRPr lang="uk-UA" dirty="0" smtClean="0"/>
          </a:p>
          <a:p>
            <a:r>
              <a:rPr lang="uk-UA" i="1" dirty="0" err="1" smtClean="0"/>
              <a:t>to</a:t>
            </a:r>
            <a:r>
              <a:rPr lang="uk-UA" i="1" dirty="0" smtClean="0"/>
              <a:t> </a:t>
            </a:r>
            <a:r>
              <a:rPr lang="uk-UA" i="1" dirty="0" err="1" smtClean="0"/>
              <a:t>prove</a:t>
            </a:r>
            <a:r>
              <a:rPr lang="uk-UA" i="1" dirty="0" smtClean="0"/>
              <a:t> 	виявлятися </a:t>
            </a:r>
            <a:endParaRPr lang="uk-UA" dirty="0" smtClean="0"/>
          </a:p>
          <a:p>
            <a:r>
              <a:rPr lang="uk-UA" i="1" dirty="0" err="1" smtClean="0"/>
              <a:t>to</a:t>
            </a:r>
            <a:r>
              <a:rPr lang="uk-UA" i="1" dirty="0" smtClean="0"/>
              <a:t> </a:t>
            </a:r>
            <a:r>
              <a:rPr lang="uk-UA" i="1" dirty="0" err="1" smtClean="0"/>
              <a:t>look</a:t>
            </a:r>
            <a:r>
              <a:rPr lang="uk-UA" i="1" dirty="0" smtClean="0"/>
              <a:t> 	виглядати </a:t>
            </a:r>
            <a:endParaRPr lang="uk-UA" dirty="0" smtClean="0"/>
          </a:p>
          <a:p>
            <a:r>
              <a:rPr lang="uk-UA" i="1" dirty="0" err="1" smtClean="0"/>
              <a:t>to</a:t>
            </a:r>
            <a:r>
              <a:rPr lang="uk-UA" i="1" dirty="0" smtClean="0"/>
              <a:t> </a:t>
            </a:r>
            <a:r>
              <a:rPr lang="uk-UA" i="1" dirty="0" err="1" smtClean="0"/>
              <a:t>seem</a:t>
            </a:r>
            <a:r>
              <a:rPr lang="uk-UA" i="1" dirty="0" smtClean="0"/>
              <a:t> 	здаватися 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687</Words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Статус підмета та присудка в англійській мові</vt:lpstr>
      <vt:lpstr>Актуальність даного дослідження визначається інтенсивністю нових підходів до визначення таких понять, як підмет та присудок. Проблеми різних підходів вчених розглядаються у різноманітних галузях лінгвістики, як лінгвістика тексту, граматика, синтаксис, стилістика та ін.   Мета дослідження – виявити та проаналізувати основні підходи до визначення поняття «підмет» та «присудок», а також з’ясувати особливості та варіанти узгодження підмета та присудка в англійській граматиці.  </vt:lpstr>
      <vt:lpstr>Слайд 3</vt:lpstr>
      <vt:lpstr>Слайд 4</vt:lpstr>
      <vt:lpstr>Слайд 5</vt:lpstr>
      <vt:lpstr>Слайд 6</vt:lpstr>
      <vt:lpstr>Слайд 7</vt:lpstr>
      <vt:lpstr>Слайд 8</vt:lpstr>
      <vt:lpstr>Дієслова зв’язки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Статус підмета та присудка в англійській мові</dc:title>
  <dc:creator>Pasha</dc:creator>
  <cp:lastModifiedBy>Pasha</cp:lastModifiedBy>
  <cp:revision>8</cp:revision>
  <dcterms:created xsi:type="dcterms:W3CDTF">2015-12-17T19:09:58Z</dcterms:created>
  <dcterms:modified xsi:type="dcterms:W3CDTF">2015-12-21T15:54:58Z</dcterms:modified>
</cp:coreProperties>
</file>