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9" r:id="rId3"/>
    <p:sldId id="259" r:id="rId4"/>
    <p:sldId id="268" r:id="rId5"/>
    <p:sldId id="260" r:id="rId6"/>
    <p:sldId id="270" r:id="rId7"/>
    <p:sldId id="271" r:id="rId8"/>
    <p:sldId id="262" r:id="rId9"/>
    <p:sldId id="25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25000">
              <a:schemeClr val="accent5">
                <a:lumMod val="60000"/>
                <a:lumOff val="40000"/>
              </a:schemeClr>
            </a:gs>
            <a:gs pos="50000">
              <a:schemeClr val="bg1"/>
            </a:gs>
            <a:gs pos="88000">
              <a:schemeClr val="tx2">
                <a:lumMod val="60000"/>
                <a:lumOff val="40000"/>
              </a:schemeClr>
            </a:gs>
            <a:gs pos="78000">
              <a:srgbClr val="00B0F0"/>
            </a:gs>
            <a:gs pos="0">
              <a:schemeClr val="tx2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E569-C6D1-46DA-B659-5E3EFD2AB914}" type="datetimeFigureOut">
              <a:rPr lang="uk-UA" smtClean="0"/>
              <a:pPr/>
              <a:t>21.12.2015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E9A8-CD7B-4C8A-9787-820384124F4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470025"/>
          </a:xfr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Емотивні засоби в текстах-відгуках та анотаціях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143248"/>
            <a:ext cx="6400800" cy="1752600"/>
          </a:xfrm>
        </p:spPr>
        <p:txBody>
          <a:bodyPr>
            <a:noAutofit/>
          </a:bodyPr>
          <a:lstStyle/>
          <a:p>
            <a:r>
              <a:rPr lang="uk-UA" sz="2800" b="1" i="1" dirty="0">
                <a:solidFill>
                  <a:schemeClr val="tx1"/>
                </a:solidFill>
              </a:rPr>
              <a:t>Виконала: студентка гр. ПР-21</a:t>
            </a:r>
          </a:p>
          <a:p>
            <a:r>
              <a:rPr lang="uk-UA" sz="2800" b="1" i="1" dirty="0">
                <a:solidFill>
                  <a:schemeClr val="tx1"/>
                </a:solidFill>
              </a:rPr>
              <a:t>Стрілко Анна </a:t>
            </a:r>
            <a:r>
              <a:rPr lang="uk-UA" sz="2800" b="1" i="1" dirty="0" smtClean="0">
                <a:solidFill>
                  <a:schemeClr val="tx1"/>
                </a:solidFill>
              </a:rPr>
              <a:t>Леонідівна</a:t>
            </a:r>
            <a:endParaRPr lang="uk-UA" sz="2800" b="1" i="1" dirty="0">
              <a:solidFill>
                <a:schemeClr val="tx1"/>
              </a:solidFill>
            </a:endParaRPr>
          </a:p>
          <a:p>
            <a:r>
              <a:rPr lang="uk-UA" sz="2800" b="1" i="1" dirty="0">
                <a:solidFill>
                  <a:schemeClr val="tx1"/>
                </a:solidFill>
              </a:rPr>
              <a:t>Науковий керівник: к. філол. н.,</a:t>
            </a:r>
          </a:p>
          <a:p>
            <a:r>
              <a:rPr lang="uk-UA" sz="2800" b="1" i="1" dirty="0">
                <a:solidFill>
                  <a:schemeClr val="tx1"/>
                </a:solidFill>
              </a:rPr>
              <a:t>доц. </a:t>
            </a:r>
            <a:r>
              <a:rPr lang="uk-UA" sz="2800" b="1" i="1" dirty="0" err="1">
                <a:solidFill>
                  <a:schemeClr val="tx1"/>
                </a:solidFill>
              </a:rPr>
              <a:t>Чуланова</a:t>
            </a:r>
            <a:r>
              <a:rPr lang="uk-UA" sz="2800" b="1" i="1" dirty="0">
                <a:solidFill>
                  <a:schemeClr val="tx1"/>
                </a:solidFill>
              </a:rPr>
              <a:t> Галина Валеріївна</a:t>
            </a:r>
          </a:p>
          <a:p>
            <a:endParaRPr lang="uk-UA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Порівняльна таблиця стилістичних приймів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09" y="1714488"/>
          <a:ext cx="8001057" cy="4500593"/>
        </p:xfrm>
        <a:graphic>
          <a:graphicData uri="http://schemas.openxmlformats.org/drawingml/2006/table">
            <a:tbl>
              <a:tblPr/>
              <a:tblGrid>
                <a:gridCol w="2030170"/>
                <a:gridCol w="1790929"/>
                <a:gridCol w="1194514"/>
                <a:gridCol w="1713429"/>
                <a:gridCol w="1272015"/>
              </a:tblGrid>
              <a:tr h="1365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 dirty="0">
                          <a:latin typeface="Times New Roman"/>
                          <a:ea typeface="SimSun"/>
                          <a:cs typeface="Times New Roman"/>
                        </a:rPr>
                        <a:t>Стилістичний прийом</a:t>
                      </a:r>
                      <a:endParaRPr lang="uk-UA" sz="1200" b="1" kern="5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 dirty="0">
                          <a:latin typeface="Times New Roman"/>
                          <a:ea typeface="SimSun"/>
                          <a:cs typeface="Times New Roman"/>
                        </a:rPr>
                        <a:t>Текст-відгук, кількість прикладів</a:t>
                      </a:r>
                      <a:endParaRPr lang="uk-UA" sz="1200" b="1" kern="5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1" kern="5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Відсотки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Анотація, кількість прикладів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1" kern="5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Відсотки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Повтор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236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23,6%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157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15,7%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Градація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198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19,8%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59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5,9%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Апосіопеза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345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34,5%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119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11,9%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Полісиндетон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207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20,7%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76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7,6%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Три крапки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365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36,5%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116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11,6%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Майбутній час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78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7,8%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>
                          <a:latin typeface="Times New Roman"/>
                          <a:ea typeface="SimSun"/>
                          <a:cs typeface="Times New Roman"/>
                        </a:rPr>
                        <a:t>24</a:t>
                      </a:r>
                      <a:endParaRPr lang="uk-UA" sz="12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50" dirty="0">
                          <a:latin typeface="Times New Roman"/>
                          <a:ea typeface="SimSun"/>
                          <a:cs typeface="Times New Roman"/>
                        </a:rPr>
                        <a:t>2,4%</a:t>
                      </a:r>
                      <a:endParaRPr lang="uk-UA" sz="1200" b="1" kern="5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cx.images-amazon.com/images/I/91Xco%2Bewjv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52"/>
            <a:ext cx="5214974" cy="6715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cx.images-amazon.com/images/I/81lp7Y%2B8aq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85791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cx.images-amazon.com/images/I/714-BPOS6dL.jpg"/>
          <p:cNvPicPr/>
          <p:nvPr/>
        </p:nvPicPr>
        <p:blipFill>
          <a:blip r:embed="rId2"/>
          <a:srcRect t="7059"/>
          <a:stretch>
            <a:fillRect/>
          </a:stretch>
        </p:blipFill>
        <p:spPr bwMode="auto">
          <a:xfrm>
            <a:off x="2143108" y="0"/>
            <a:ext cx="550072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25000">
              <a:schemeClr val="accent5">
                <a:lumMod val="60000"/>
                <a:lumOff val="40000"/>
              </a:schemeClr>
            </a:gs>
            <a:gs pos="46000">
              <a:schemeClr val="bg1"/>
            </a:gs>
            <a:gs pos="15000">
              <a:srgbClr val="00B0F0"/>
            </a:gs>
            <a:gs pos="78000">
              <a:srgbClr val="00B0F0"/>
            </a:gs>
            <a:gs pos="0">
              <a:schemeClr val="accent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78647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u="sng" dirty="0"/>
              <a:t>Об’єкт</a:t>
            </a:r>
            <a:r>
              <a:rPr lang="uk-UA" b="1" dirty="0"/>
              <a:t> </a:t>
            </a:r>
            <a:r>
              <a:rPr lang="uk-UA" dirty="0"/>
              <a:t>дослідження – </a:t>
            </a:r>
            <a:r>
              <a:rPr lang="uk-UA" sz="3000" dirty="0"/>
              <a:t>емотивні засоби в анотаціях та текстах-відгуках, розміщених на обкладинках і форзацах англомовних художніх книг</a:t>
            </a:r>
            <a:r>
              <a:rPr lang="uk-UA" sz="3000" dirty="0" smtClean="0"/>
              <a:t>.</a:t>
            </a:r>
          </a:p>
          <a:p>
            <a:pPr algn="just">
              <a:buNone/>
            </a:pPr>
            <a:endParaRPr lang="uk-UA" dirty="0"/>
          </a:p>
          <a:p>
            <a:pPr algn="just"/>
            <a:r>
              <a:rPr lang="uk-UA" b="1" u="sng" dirty="0"/>
              <a:t>Предметом</a:t>
            </a:r>
            <a:r>
              <a:rPr lang="uk-UA" b="1" dirty="0"/>
              <a:t> </a:t>
            </a:r>
            <a:r>
              <a:rPr lang="uk-UA" sz="3000" dirty="0"/>
              <a:t>вивчення є особливості використання емотивних засобів в текстах даних категорій та їх вплив на реципієнта. </a:t>
            </a:r>
            <a:endParaRPr lang="uk-UA" sz="3000" dirty="0" smtClean="0"/>
          </a:p>
          <a:p>
            <a:pPr algn="just">
              <a:buNone/>
            </a:pPr>
            <a:endParaRPr lang="uk-UA" dirty="0"/>
          </a:p>
          <a:p>
            <a:pPr algn="just"/>
            <a:r>
              <a:rPr lang="uk-UA" b="1" u="sng" dirty="0" smtClean="0"/>
              <a:t>Метою</a:t>
            </a:r>
            <a:r>
              <a:rPr lang="uk-UA" dirty="0" smtClean="0"/>
              <a:t> </a:t>
            </a:r>
            <a:r>
              <a:rPr lang="uk-UA" sz="3000" dirty="0"/>
              <a:t>роботи є дослідження впливу емотивних засобів, що використовують в анотаціях та текстах-відгуках.</a:t>
            </a:r>
            <a:endParaRPr lang="uk-UA" dirty="0"/>
          </a:p>
          <a:p>
            <a:pPr algn="just"/>
            <a:endParaRPr lang="uk-UA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Завдання: 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uk-UA" dirty="0" smtClean="0"/>
              <a:t>проаналізувати </a:t>
            </a:r>
            <a:r>
              <a:rPr lang="uk-UA" dirty="0"/>
              <a:t>використання емотивних </a:t>
            </a:r>
            <a:r>
              <a:rPr lang="uk-UA" dirty="0" smtClean="0"/>
              <a:t>засобів;</a:t>
            </a:r>
            <a:endParaRPr lang="uk-UA" dirty="0"/>
          </a:p>
          <a:p>
            <a:pPr lvl="0"/>
            <a:r>
              <a:rPr lang="uk-UA" dirty="0"/>
              <a:t>дослідити авторство та варіативність місця </a:t>
            </a:r>
            <a:r>
              <a:rPr lang="uk-UA" dirty="0" smtClean="0"/>
              <a:t>розташування; </a:t>
            </a:r>
            <a:endParaRPr lang="uk-UA" dirty="0"/>
          </a:p>
          <a:p>
            <a:pPr lvl="0"/>
            <a:r>
              <a:rPr lang="uk-UA" dirty="0"/>
              <a:t>провести порівняльний аналіз синтаксичних </a:t>
            </a:r>
            <a:r>
              <a:rPr lang="uk-UA" dirty="0" smtClean="0"/>
              <a:t>конструкцій; </a:t>
            </a:r>
            <a:endParaRPr lang="uk-UA" dirty="0"/>
          </a:p>
          <a:p>
            <a:pPr lvl="0"/>
            <a:r>
              <a:rPr lang="uk-UA" dirty="0"/>
              <a:t>опрацювати </a:t>
            </a:r>
            <a:r>
              <a:rPr lang="uk-UA" dirty="0" smtClean="0"/>
              <a:t>лексичний </a:t>
            </a:r>
            <a:r>
              <a:rPr lang="uk-UA" dirty="0"/>
              <a:t>склад;</a:t>
            </a:r>
          </a:p>
          <a:p>
            <a:pPr lvl="0"/>
            <a:r>
              <a:rPr lang="uk-UA" dirty="0"/>
              <a:t>проаналізувати зв’язок емотивних засобів із функціональною </a:t>
            </a:r>
            <a:r>
              <a:rPr lang="uk-UA" dirty="0" smtClean="0"/>
              <a:t>навантаженістю;</a:t>
            </a:r>
            <a:endParaRPr lang="uk-UA" dirty="0"/>
          </a:p>
          <a:p>
            <a:pPr lvl="0"/>
            <a:r>
              <a:rPr lang="uk-UA" dirty="0"/>
              <a:t>зробити висновок щодо впливу емотивних засобів в даних текстах.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5984" y="0"/>
            <a:ext cx="492922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/>
              <a:t>А</a:t>
            </a:r>
            <a:r>
              <a:rPr lang="uk-UA" dirty="0" smtClean="0"/>
              <a:t>нотація </a:t>
            </a:r>
            <a:r>
              <a:rPr lang="uk-UA" dirty="0"/>
              <a:t>завжди </a:t>
            </a:r>
            <a:r>
              <a:rPr lang="uk-UA" dirty="0" smtClean="0"/>
              <a:t>одна</a:t>
            </a:r>
            <a:r>
              <a:rPr lang="uk-UA" dirty="0"/>
              <a:t>.</a:t>
            </a:r>
            <a:endParaRPr lang="uk-UA" dirty="0" smtClean="0"/>
          </a:p>
          <a:p>
            <a:r>
              <a:rPr lang="uk-UA" dirty="0" smtClean="0"/>
              <a:t>Текстів-відгуків </a:t>
            </a:r>
            <a:r>
              <a:rPr lang="uk-UA" dirty="0"/>
              <a:t>може бути від </a:t>
            </a:r>
            <a:r>
              <a:rPr lang="uk-UA" dirty="0" smtClean="0"/>
              <a:t>1 до 30. 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Розташування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А</a:t>
            </a:r>
            <a:r>
              <a:rPr lang="uk-UA" dirty="0" smtClean="0"/>
              <a:t>нотація знаходиться на зворотній сторінці палітурки.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Тексти-відгуки розміщуються:</a:t>
            </a:r>
          </a:p>
          <a:p>
            <a:pPr>
              <a:buNone/>
            </a:pPr>
            <a:r>
              <a:rPr lang="uk-UA" dirty="0" smtClean="0"/>
              <a:t>а)на форзацах книги;</a:t>
            </a:r>
          </a:p>
          <a:p>
            <a:pPr>
              <a:buNone/>
            </a:pPr>
            <a:r>
              <a:rPr lang="uk-UA" dirty="0" smtClean="0"/>
              <a:t>б)на палітурці.</a:t>
            </a:r>
            <a:endParaRPr lang="uk-UA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/>
          <a:lstStyle/>
          <a:p>
            <a:r>
              <a:rPr lang="uk-UA" dirty="0" smtClean="0"/>
              <a:t>Обсяг </a:t>
            </a:r>
            <a:r>
              <a:rPr lang="uk-UA" dirty="0"/>
              <a:t>текстів-відгуків (від 1 до 90 слів</a:t>
            </a:r>
            <a:r>
              <a:rPr lang="uk-UA" dirty="0" smtClean="0"/>
              <a:t>)</a:t>
            </a:r>
          </a:p>
          <a:p>
            <a:pPr>
              <a:buNone/>
            </a:pPr>
            <a:endParaRPr lang="uk-UA" dirty="0"/>
          </a:p>
          <a:p>
            <a:r>
              <a:rPr lang="uk-UA" dirty="0"/>
              <a:t>В анотації налічується до 600 знаків.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Підпис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/>
              <a:t>В</a:t>
            </a:r>
            <a:r>
              <a:rPr lang="uk-UA" dirty="0" smtClean="0"/>
              <a:t> </a:t>
            </a:r>
            <a:r>
              <a:rPr lang="uk-UA" dirty="0"/>
              <a:t>анотації підпис відсутній.</a:t>
            </a:r>
          </a:p>
          <a:p>
            <a:pPr>
              <a:buNone/>
            </a:pPr>
            <a:r>
              <a:rPr lang="uk-UA" dirty="0"/>
              <a:t>На противагу </a:t>
            </a:r>
            <a:r>
              <a:rPr lang="uk-UA" dirty="0" smtClean="0"/>
              <a:t>анотації, 100</a:t>
            </a:r>
            <a:r>
              <a:rPr lang="uk-UA" dirty="0"/>
              <a:t>% текстів-відгуків мають своїх </a:t>
            </a:r>
            <a:r>
              <a:rPr lang="uk-UA" dirty="0" smtClean="0"/>
              <a:t>авторів: </a:t>
            </a:r>
          </a:p>
          <a:p>
            <a:r>
              <a:rPr lang="uk-UA" dirty="0" smtClean="0"/>
              <a:t>читач;</a:t>
            </a:r>
          </a:p>
          <a:p>
            <a:pPr>
              <a:buNone/>
            </a:pPr>
            <a:r>
              <a:rPr lang="en-US" i="1" dirty="0" smtClean="0"/>
              <a:t> “…an instant hit”. – Child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/>
              <a:t>інші письменники, </a:t>
            </a:r>
            <a:r>
              <a:rPr lang="uk-UA" dirty="0" smtClean="0"/>
              <a:t>журналісти; 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i="1" dirty="0" smtClean="0"/>
              <a:t>The originality of the Dark is breathtaking”</a:t>
            </a:r>
            <a:r>
              <a:rPr lang="uk-UA" i="1" dirty="0" smtClean="0"/>
              <a:t>. </a:t>
            </a:r>
            <a:r>
              <a:rPr lang="en-US" i="1" dirty="0" smtClean="0"/>
              <a:t>– The Times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колективний </a:t>
            </a:r>
            <a:r>
              <a:rPr lang="uk-UA" dirty="0"/>
              <a:t>автор (видавництво</a:t>
            </a:r>
            <a:r>
              <a:rPr lang="uk-UA" dirty="0" smtClean="0"/>
              <a:t>)</a:t>
            </a:r>
            <a:endParaRPr lang="uk-UA" dirty="0"/>
          </a:p>
          <a:p>
            <a:pPr>
              <a:buNone/>
            </a:pPr>
            <a:r>
              <a:rPr lang="en-US" dirty="0" smtClean="0"/>
              <a:t>“</a:t>
            </a:r>
            <a:r>
              <a:rPr lang="en-US" i="1" dirty="0"/>
              <a:t>A thoroughly engrossing true-life </a:t>
            </a:r>
            <a:r>
              <a:rPr lang="en-US" i="1" dirty="0" err="1"/>
              <a:t>policier</a:t>
            </a:r>
            <a:r>
              <a:rPr lang="en-US" i="1" dirty="0"/>
              <a:t> full of vivid and </a:t>
            </a:r>
            <a:r>
              <a:rPr lang="en-US" i="1" dirty="0" smtClean="0"/>
              <a:t>sympathetic</a:t>
            </a:r>
            <a:r>
              <a:rPr lang="uk-UA" i="1" dirty="0"/>
              <a:t> </a:t>
            </a:r>
            <a:r>
              <a:rPr lang="en-US" i="1" dirty="0" smtClean="0"/>
              <a:t>characters</a:t>
            </a:r>
            <a:r>
              <a:rPr lang="en-US" i="1" dirty="0"/>
              <a:t>, but also the bravest book about race and crime I’ve ever read”. – Dan Baum, author of “Nine Lives</a:t>
            </a:r>
            <a:r>
              <a:rPr lang="en-US" i="1" dirty="0" smtClean="0"/>
              <a:t>”</a:t>
            </a:r>
            <a:endParaRPr lang="uk-UA" dirty="0"/>
          </a:p>
          <a:p>
            <a:endParaRPr lang="uk-UA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1428752"/>
          </a:xfr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Порівняльна таблиця </a:t>
            </a: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художніх тропів </a:t>
            </a: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000240"/>
          <a:ext cx="8286808" cy="4143405"/>
        </p:xfrm>
        <a:graphic>
          <a:graphicData uri="http://schemas.openxmlformats.org/drawingml/2006/table">
            <a:tbl>
              <a:tblPr/>
              <a:tblGrid>
                <a:gridCol w="2571650"/>
                <a:gridCol w="1718132"/>
                <a:gridCol w="1185537"/>
                <a:gridCol w="1700209"/>
                <a:gridCol w="1111280"/>
              </a:tblGrid>
              <a:tr h="1754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latin typeface="Times New Roman"/>
                          <a:ea typeface="SimSun"/>
                          <a:cs typeface="Times New Roman"/>
                        </a:rPr>
                        <a:t>Стилістичний прийом</a:t>
                      </a:r>
                      <a:endParaRPr lang="uk-UA" sz="1400" b="1" kern="5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Текст-відгук,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кількість прикладів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Відсотки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Анотація,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кількість прикладів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Відсотки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28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Порівняння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240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24%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14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1,5%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935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Метафора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357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    35,7%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23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2,3%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13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Гіпербола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  48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4,8%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0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0%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45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Епітет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412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82,4%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kern="50">
                          <a:latin typeface="Times New Roman"/>
                          <a:ea typeface="SimSun"/>
                          <a:cs typeface="Times New Roman"/>
                        </a:rPr>
                        <a:t>247</a:t>
                      </a:r>
                      <a:endParaRPr lang="uk-UA" sz="1400" b="1" kern="5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kern="50" dirty="0">
                          <a:latin typeface="Times New Roman"/>
                          <a:ea typeface="SimSun"/>
                          <a:cs typeface="Times New Roman"/>
                        </a:rPr>
                        <a:t>49,4</a:t>
                      </a:r>
                      <a:endParaRPr lang="uk-UA" sz="1400" b="1" kern="5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7810" marR="67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291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Емотивні засоби в текстах-відгуках та анотаціях</vt:lpstr>
      <vt:lpstr>Слайд 2</vt:lpstr>
      <vt:lpstr> Завдання:  </vt:lpstr>
      <vt:lpstr>Слайд 4</vt:lpstr>
      <vt:lpstr>Кількість</vt:lpstr>
      <vt:lpstr>Розташування</vt:lpstr>
      <vt:lpstr>Обсяг</vt:lpstr>
      <vt:lpstr>Підпис</vt:lpstr>
      <vt:lpstr> Порівняльна таблиця художніх тропів  </vt:lpstr>
      <vt:lpstr>Порівняльна таблиця стилістичних приймів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14</cp:revision>
  <dcterms:created xsi:type="dcterms:W3CDTF">2015-12-19T10:24:28Z</dcterms:created>
  <dcterms:modified xsi:type="dcterms:W3CDTF">2015-12-21T16:02:17Z</dcterms:modified>
</cp:coreProperties>
</file>