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2">
                    <a:lumMod val="10000"/>
                  </a:schemeClr>
                </a:solidFill>
              </a:rPr>
              <a:t>Курсова робота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3309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uk-UA" sz="3200" b="1" i="1" dirty="0" smtClean="0">
                <a:solidFill>
                  <a:schemeClr val="bg2">
                    <a:lumMod val="10000"/>
                  </a:schemeClr>
                </a:solidFill>
              </a:rPr>
              <a:t>Тенденції розвитку сучасного німецького молодіжного сленгу</a:t>
            </a:r>
          </a:p>
          <a:p>
            <a:pPr algn="ctr">
              <a:buNone/>
            </a:pPr>
            <a:endParaRPr lang="uk-UA" sz="32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uk-UA" dirty="0" smtClean="0"/>
              <a:t>                  Виконала:</a:t>
            </a:r>
          </a:p>
          <a:p>
            <a:pPr marL="0" algn="ctr">
              <a:spcBef>
                <a:spcPts val="0"/>
              </a:spcBef>
              <a:buNone/>
            </a:pPr>
            <a:r>
              <a:rPr lang="uk-UA" dirty="0" smtClean="0"/>
              <a:t>                                           студентка групи ПР-23</a:t>
            </a:r>
          </a:p>
          <a:p>
            <a:pPr marL="0" algn="ctr">
              <a:spcBef>
                <a:spcPts val="0"/>
              </a:spcBef>
              <a:buNone/>
            </a:pPr>
            <a:r>
              <a:rPr lang="uk-UA" dirty="0" smtClean="0"/>
              <a:t>                                      </a:t>
            </a:r>
            <a:r>
              <a:rPr lang="uk-UA" dirty="0" err="1" smtClean="0"/>
              <a:t>Давидченко</a:t>
            </a:r>
            <a:r>
              <a:rPr lang="uk-UA" dirty="0" smtClean="0"/>
              <a:t> Тетяна</a:t>
            </a:r>
          </a:p>
          <a:p>
            <a:pPr marL="0" algn="ctr">
              <a:spcBef>
                <a:spcPts val="0"/>
              </a:spcBef>
              <a:buNone/>
            </a:pPr>
            <a:endParaRPr lang="uk-UA" dirty="0" smtClean="0"/>
          </a:p>
          <a:p>
            <a:pPr marL="0" algn="ctr">
              <a:spcBef>
                <a:spcPts val="0"/>
              </a:spcBef>
              <a:buNone/>
            </a:pPr>
            <a:r>
              <a:rPr lang="uk-UA" dirty="0" smtClean="0"/>
              <a:t>                              Наук. керівник: </a:t>
            </a:r>
          </a:p>
          <a:p>
            <a:pPr marL="0" algn="ctr">
              <a:spcBef>
                <a:spcPts val="0"/>
              </a:spcBef>
              <a:buNone/>
            </a:pPr>
            <a:r>
              <a:rPr lang="uk-UA" dirty="0" smtClean="0"/>
              <a:t>                                                    ст. викладач </a:t>
            </a:r>
            <a:r>
              <a:rPr lang="uk-UA" dirty="0" err="1" smtClean="0"/>
              <a:t>Чепелюк</a:t>
            </a:r>
            <a:r>
              <a:rPr lang="uk-UA" dirty="0" smtClean="0"/>
              <a:t> А.Д.</a:t>
            </a:r>
          </a:p>
          <a:p>
            <a:pPr marL="0" algn="ctr">
              <a:spcBef>
                <a:spcPts val="0"/>
              </a:spcBef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Актуальність теми курсової роботи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Сленг, будучи невід'ємною частиною мови, являє собою одну з найбільш актуальних і суперечливих проблем сучасної лексикології. </a:t>
            </a:r>
          </a:p>
          <a:p>
            <a:pPr>
              <a:buNone/>
            </a:pPr>
            <a:endParaRPr lang="uk-UA" dirty="0" smtClean="0"/>
          </a:p>
          <a:p>
            <a:pPr>
              <a:spcAft>
                <a:spcPts val="600"/>
              </a:spcAft>
            </a:pPr>
            <a:r>
              <a:rPr lang="uk-UA" dirty="0" smtClean="0"/>
              <a:t>Дослідження тенденцій розвитку молодіжного сленгу актуально, так як відображає мовну ситуацію і номінативні потреби сучасного суспільства,</a:t>
            </a:r>
          </a:p>
          <a:p>
            <a:r>
              <a:rPr lang="uk-UA" dirty="0" smtClean="0"/>
              <a:t>а також дозволяє розкрити роль обмеженої рамками соціуму лексики в розширенні словникового складу загальнолітературної мови відповідно до тенденції мовної популяризації.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Об'єкт, предмет, мета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uk-UA" b="1" dirty="0" smtClean="0"/>
              <a:t>Об’єкт дослідження. </a:t>
            </a:r>
            <a:r>
              <a:rPr lang="uk-UA" dirty="0" smtClean="0"/>
              <a:t>Сучасний німецький молодіжний сленг. </a:t>
            </a:r>
          </a:p>
          <a:p>
            <a:endParaRPr lang="ru-RU" dirty="0" smtClean="0"/>
          </a:p>
          <a:p>
            <a:r>
              <a:rPr lang="uk-UA" b="1" dirty="0" smtClean="0"/>
              <a:t>Предмет дослідження. </a:t>
            </a:r>
            <a:r>
              <a:rPr lang="uk-UA" dirty="0" smtClean="0"/>
              <a:t>Тенденції розвитку сучасного німецького молодіжного сленгу. </a:t>
            </a:r>
          </a:p>
          <a:p>
            <a:endParaRPr lang="ru-RU" dirty="0" smtClean="0"/>
          </a:p>
          <a:p>
            <a:r>
              <a:rPr lang="uk-UA" b="1" dirty="0" smtClean="0"/>
              <a:t>Мета роботи. </a:t>
            </a:r>
            <a:r>
              <a:rPr lang="uk-UA" dirty="0" smtClean="0"/>
              <a:t>Дослідити основні тенденції розвитку сучасного німецького молодіжного сленгу.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latin typeface="+mj-lt"/>
              </a:rPr>
              <a:t/>
            </a:r>
            <a:br>
              <a:rPr lang="ru-RU" sz="3200" b="1" dirty="0">
                <a:latin typeface="+mj-lt"/>
              </a:rPr>
            </a:br>
            <a:r>
              <a:rPr lang="uk-UA" sz="3200" b="1" dirty="0"/>
              <a:t> </a:t>
            </a:r>
            <a:r>
              <a:rPr lang="uk-UA" sz="3300" b="1" dirty="0">
                <a:solidFill>
                  <a:schemeClr val="accent2">
                    <a:lumMod val="50000"/>
                  </a:schemeClr>
                </a:solidFill>
              </a:rPr>
              <a:t>Проблеми визначення сленгу</a:t>
            </a:r>
            <a:endParaRPr lang="ru-RU" sz="33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503920" cy="4998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u="sng" dirty="0" smtClean="0"/>
              <a:t>Сленг розглядають у якості: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uk-UA" dirty="0" smtClean="0"/>
              <a:t>свідомого і навмисного вживання елементів літературного стандарту у розмовній мові в суто стилістичних цілях (Е. </a:t>
            </a:r>
            <a:r>
              <a:rPr lang="uk-UA" dirty="0" err="1" smtClean="0"/>
              <a:t>Партридж</a:t>
            </a:r>
            <a:r>
              <a:rPr lang="uk-UA" dirty="0" smtClean="0"/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uk-UA" dirty="0" smtClean="0"/>
              <a:t>окремих слів або словосполучень (Х. </a:t>
            </a:r>
            <a:r>
              <a:rPr lang="uk-UA" dirty="0" err="1" smtClean="0"/>
              <a:t>Александер</a:t>
            </a:r>
            <a:r>
              <a:rPr lang="uk-UA" dirty="0" smtClean="0"/>
              <a:t>, </a:t>
            </a:r>
            <a:r>
              <a:rPr lang="uk-UA" dirty="0" err="1" smtClean="0"/>
              <a:t>Фріз</a:t>
            </a:r>
            <a:r>
              <a:rPr lang="uk-UA" dirty="0" smtClean="0"/>
              <a:t>, Ю.М. </a:t>
            </a:r>
            <a:r>
              <a:rPr lang="uk-UA" dirty="0" err="1" smtClean="0"/>
              <a:t>Скрєбнєв</a:t>
            </a:r>
            <a:r>
              <a:rPr lang="uk-UA" dirty="0" smtClean="0"/>
              <a:t>, Г.Б. </a:t>
            </a:r>
            <a:r>
              <a:rPr lang="uk-UA" dirty="0" err="1" smtClean="0"/>
              <a:t>Антрушина</a:t>
            </a:r>
            <a:r>
              <a:rPr lang="uk-UA" dirty="0" smtClean="0"/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uk-UA" dirty="0" smtClean="0"/>
              <a:t>стиля (А.І. </a:t>
            </a:r>
            <a:r>
              <a:rPr lang="uk-UA" dirty="0" err="1" smtClean="0"/>
              <a:t>Смирницький</a:t>
            </a:r>
            <a:r>
              <a:rPr lang="uk-UA" dirty="0" smtClean="0"/>
              <a:t> 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uk-UA" dirty="0" smtClean="0"/>
              <a:t>певного лексичного шару або пласту (І.В. Арнольд, Т.А. Соловйова, В.А. </a:t>
            </a:r>
            <a:r>
              <a:rPr lang="uk-UA" dirty="0" err="1" smtClean="0"/>
              <a:t>Хомяков</a:t>
            </a:r>
            <a:r>
              <a:rPr lang="uk-UA" dirty="0" smtClean="0"/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uk-UA" dirty="0" smtClean="0"/>
              <a:t>лексико-стилістичної категорії неологізмів (І.Р. </a:t>
            </a:r>
            <a:r>
              <a:rPr lang="uk-UA" dirty="0" err="1" smtClean="0"/>
              <a:t>Гальперін</a:t>
            </a:r>
            <a:r>
              <a:rPr lang="uk-UA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34400" cy="75895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33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</a:t>
            </a:r>
            <a:r>
              <a:rPr lang="uk-UA" sz="3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собливості сленгу</a:t>
            </a:r>
            <a:r>
              <a:rPr lang="ru-RU" sz="3300" b="1" dirty="0"/>
              <a:t/>
            </a:r>
            <a:br>
              <a:rPr lang="ru-RU" sz="3300" b="1" dirty="0"/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часте вживання таких слів і похідних від них, як </a:t>
            </a:r>
            <a:r>
              <a:rPr lang="uk-UA" b="1" dirty="0" smtClean="0"/>
              <a:t>«</a:t>
            </a:r>
            <a:r>
              <a:rPr lang="uk-UA" dirty="0" err="1" smtClean="0"/>
              <a:t>Super</a:t>
            </a:r>
            <a:r>
              <a:rPr lang="uk-UA" dirty="0" smtClean="0"/>
              <a:t>», «</a:t>
            </a:r>
            <a:r>
              <a:rPr lang="uk-UA" dirty="0" err="1" smtClean="0"/>
              <a:t>toll</a:t>
            </a:r>
            <a:r>
              <a:rPr lang="uk-UA" dirty="0" smtClean="0"/>
              <a:t>»;  </a:t>
            </a:r>
            <a:endParaRPr lang="ru-RU" dirty="0" smtClean="0"/>
          </a:p>
          <a:p>
            <a:pPr lvl="0"/>
            <a:r>
              <a:rPr lang="uk-UA" dirty="0" smtClean="0"/>
              <a:t>використання так званих «модних» слів та виразів;</a:t>
            </a:r>
            <a:endParaRPr lang="ru-RU" dirty="0" smtClean="0"/>
          </a:p>
          <a:p>
            <a:pPr lvl="0"/>
            <a:r>
              <a:rPr lang="uk-UA" dirty="0" smtClean="0"/>
              <a:t>розповсюдженість англіцизмів; </a:t>
            </a:r>
            <a:endParaRPr lang="ru-RU" dirty="0" smtClean="0"/>
          </a:p>
          <a:p>
            <a:pPr lvl="0"/>
            <a:r>
              <a:rPr lang="uk-UA" dirty="0" smtClean="0"/>
              <a:t>розгалужена синонімічна система;  </a:t>
            </a:r>
            <a:endParaRPr lang="ru-RU" dirty="0" smtClean="0"/>
          </a:p>
          <a:p>
            <a:pPr lvl="0"/>
            <a:r>
              <a:rPr lang="uk-UA" dirty="0" smtClean="0"/>
              <a:t>образність мовних засобів, що проявляється у стислості , повтореннях, ритмізації мовлення; </a:t>
            </a:r>
            <a:endParaRPr lang="ru-RU" dirty="0" smtClean="0"/>
          </a:p>
          <a:p>
            <a:pPr lvl="0"/>
            <a:r>
              <a:rPr lang="uk-UA" dirty="0" smtClean="0"/>
              <a:t>наявність рими;</a:t>
            </a:r>
            <a:endParaRPr lang="ru-RU" dirty="0" smtClean="0"/>
          </a:p>
          <a:p>
            <a:pPr lvl="0"/>
            <a:r>
              <a:rPr lang="uk-UA" dirty="0" smtClean="0"/>
              <a:t>незвичайні сполучення звуків та ін.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Функції сленгу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uk-UA" sz="2800" dirty="0" smtClean="0"/>
              <a:t>Комунікативна</a:t>
            </a:r>
          </a:p>
          <a:p>
            <a:pPr>
              <a:spcAft>
                <a:spcPts val="1200"/>
              </a:spcAft>
            </a:pPr>
            <a:r>
              <a:rPr lang="uk-UA" sz="2800" dirty="0" smtClean="0"/>
              <a:t>Номінативна</a:t>
            </a:r>
          </a:p>
          <a:p>
            <a:pPr>
              <a:spcAft>
                <a:spcPts val="1200"/>
              </a:spcAft>
            </a:pPr>
            <a:r>
              <a:rPr lang="uk-UA" sz="2800" dirty="0" smtClean="0"/>
              <a:t>Експресивна</a:t>
            </a:r>
          </a:p>
          <a:p>
            <a:pPr>
              <a:spcAft>
                <a:spcPts val="1200"/>
              </a:spcAft>
            </a:pPr>
            <a:r>
              <a:rPr lang="uk-UA" sz="2800" dirty="0" smtClean="0"/>
              <a:t>Світоглядна</a:t>
            </a:r>
          </a:p>
          <a:p>
            <a:pPr>
              <a:spcAft>
                <a:spcPts val="1200"/>
              </a:spcAft>
            </a:pPr>
            <a:r>
              <a:rPr lang="uk-UA" sz="2800" dirty="0" smtClean="0"/>
              <a:t>Ідентифікаційна</a:t>
            </a:r>
          </a:p>
          <a:p>
            <a:pPr>
              <a:spcAft>
                <a:spcPts val="1200"/>
              </a:spcAft>
            </a:pPr>
            <a:r>
              <a:rPr lang="uk-UA" sz="2800" dirty="0" smtClean="0"/>
              <a:t>Функція економії часу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Молодіжний німецький сленг сьогодні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uk-UA" sz="2800" dirty="0" smtClean="0"/>
              <a:t>Каламбурні слова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Семантичні неологізми-дієслова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Велика кількість синонімів слів "дуже добре", "відмінно", "прекрасно", "</a:t>
            </a:r>
            <a:r>
              <a:rPr lang="uk-UA" sz="2800" dirty="0" err="1" smtClean="0"/>
              <a:t>чудово“</a:t>
            </a:r>
            <a:endParaRPr lang="uk-UA" sz="2800" dirty="0" smtClean="0"/>
          </a:p>
          <a:p>
            <a:pPr>
              <a:spcAft>
                <a:spcPts val="600"/>
              </a:spcAft>
            </a:pPr>
            <a:r>
              <a:rPr lang="uk-UA" sz="2800" dirty="0" smtClean="0"/>
              <a:t>Оцінювальні слова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Слова, що критикують зовнішній вигляд, риси характеру, інтелектуальні здібності, поведінку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Метафори і метонімії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Шляхи поповнення сучасного німецького сленгу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uk-UA" sz="2800" dirty="0" smtClean="0"/>
              <a:t>Запозичення з інших мов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Запозичення з інших жаргонів та діалектів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Словотворення (конверсія, афіксація, словоскладання, скорочення)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Усічення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Комп'ютерний сленг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Розширення функціонування німецького молодіжного сленгу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Деякі </a:t>
            </a:r>
            <a:r>
              <a:rPr lang="uk-UA" dirty="0" err="1" smtClean="0"/>
              <a:t>сленгізми</a:t>
            </a:r>
            <a:r>
              <a:rPr lang="uk-UA" dirty="0" smtClean="0"/>
              <a:t> використовуються дуже широко та розповсюджуються далеко за рамки молодіжного сленгу</a:t>
            </a:r>
          </a:p>
          <a:p>
            <a:r>
              <a:rPr lang="uk-UA" dirty="0" smtClean="0"/>
              <a:t>Деякі втрачають актуальність та взагалі виходять з обігу (неологізми ЗМІ, слова-лозунги)</a:t>
            </a:r>
          </a:p>
          <a:p>
            <a:r>
              <a:rPr lang="ru-RU" smtClean="0"/>
              <a:t>Н</a:t>
            </a:r>
            <a:r>
              <a:rPr lang="uk-UA" smtClean="0"/>
              <a:t>абуває</a:t>
            </a:r>
            <a:r>
              <a:rPr lang="uk-UA" dirty="0" smtClean="0"/>
              <a:t> все більшого поширення серед найрізноманітніших прошарків суспільства</a:t>
            </a:r>
          </a:p>
          <a:p>
            <a:r>
              <a:rPr lang="uk-UA" dirty="0" smtClean="0"/>
              <a:t>Сучасні фільми, </a:t>
            </a:r>
            <a:r>
              <a:rPr lang="uk-UA" dirty="0" err="1" smtClean="0"/>
              <a:t>відео-</a:t>
            </a:r>
            <a:r>
              <a:rPr lang="uk-UA" dirty="0" smtClean="0"/>
              <a:t>, </a:t>
            </a:r>
            <a:r>
              <a:rPr lang="uk-UA" dirty="0" err="1" smtClean="0"/>
              <a:t>радіо-</a:t>
            </a:r>
            <a:r>
              <a:rPr lang="uk-UA" dirty="0" smtClean="0"/>
              <a:t> і телепередачі, комікси, реклама, різна друкована продукція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207</TotalTime>
  <Words>398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Курсова робота</vt:lpstr>
      <vt:lpstr>Актуальність теми курсової роботи</vt:lpstr>
      <vt:lpstr>Об'єкт, предмет, мета</vt:lpstr>
      <vt:lpstr>  Проблеми визначення сленгу</vt:lpstr>
      <vt:lpstr>Особливості сленгу </vt:lpstr>
      <vt:lpstr>Функції сленгу</vt:lpstr>
      <vt:lpstr>Молодіжний німецький сленг сьогодні</vt:lpstr>
      <vt:lpstr>Шляхи поповнення сучасного німецького сленгу</vt:lpstr>
      <vt:lpstr>Розширення функціонування німецького молодіжного сленгу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Танки</dc:creator>
  <cp:lastModifiedBy>Танки</cp:lastModifiedBy>
  <cp:revision>27</cp:revision>
  <dcterms:created xsi:type="dcterms:W3CDTF">2015-12-14T18:28:48Z</dcterms:created>
  <dcterms:modified xsi:type="dcterms:W3CDTF">2015-12-22T06:39:49Z</dcterms:modified>
</cp:coreProperties>
</file>