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2" r:id="rId8"/>
    <p:sldId id="263" r:id="rId9"/>
    <p:sldId id="267" r:id="rId10"/>
    <p:sldId id="265" r:id="rId11"/>
    <p:sldId id="268" r:id="rId12"/>
    <p:sldId id="271" r:id="rId13"/>
    <p:sldId id="27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E216F-5426-4CD4-93E1-415854872D3E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D0808-F8C4-4FDF-91BC-DE1FFC67E6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E216F-5426-4CD4-93E1-415854872D3E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D0808-F8C4-4FDF-91BC-DE1FFC67E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E216F-5426-4CD4-93E1-415854872D3E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D0808-F8C4-4FDF-91BC-DE1FFC67E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E216F-5426-4CD4-93E1-415854872D3E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D0808-F8C4-4FDF-91BC-DE1FFC67E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E216F-5426-4CD4-93E1-415854872D3E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D0808-F8C4-4FDF-91BC-DE1FFC67E6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E216F-5426-4CD4-93E1-415854872D3E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D0808-F8C4-4FDF-91BC-DE1FFC67E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E216F-5426-4CD4-93E1-415854872D3E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D0808-F8C4-4FDF-91BC-DE1FFC67E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E216F-5426-4CD4-93E1-415854872D3E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D0808-F8C4-4FDF-91BC-DE1FFC67E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E216F-5426-4CD4-93E1-415854872D3E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D0808-F8C4-4FDF-91BC-DE1FFC67E60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E216F-5426-4CD4-93E1-415854872D3E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D0808-F8C4-4FDF-91BC-DE1FFC67E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E216F-5426-4CD4-93E1-415854872D3E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5D0808-F8C4-4FDF-91BC-DE1FFC67E6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EE216F-5426-4CD4-93E1-415854872D3E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B5D0808-F8C4-4FDF-91BC-DE1FFC67E60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484783"/>
            <a:ext cx="823962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Курсова робота</a:t>
            </a:r>
          </a:p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Використання мовних засобів </a:t>
            </a:r>
          </a:p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у рекламі кіно</a:t>
            </a:r>
          </a:p>
          <a:p>
            <a:pPr algn="ctr"/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Виконала студентка ПР-21 </a:t>
            </a:r>
          </a:p>
          <a:p>
            <a:pPr algn="r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Лащ Ксенія Сергіївна</a:t>
            </a:r>
          </a:p>
          <a:p>
            <a:pPr algn="r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Науковий керівник: канд.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ілол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 н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аук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доц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Чуланова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Галина Валеріївна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-ia6lW0PXD8M/UnGRjRXkJUI/AAAAAAAAFYU/yz19IJSB6F4/s1600/rubberneck-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80" y="-17334"/>
            <a:ext cx="4692788" cy="701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1340768"/>
            <a:ext cx="42356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Використання епітетів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(13,7%)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e.g. “Chilling romantic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thriller”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9710" y="1262901"/>
            <a:ext cx="454977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spc="-100" dirty="0" smtClean="0">
                <a:latin typeface="Times New Roman" pitchFamily="18" charset="0"/>
                <a:cs typeface="Times New Roman" pitchFamily="18" charset="0"/>
              </a:rPr>
              <a:t>Використання метафор (4,6%) </a:t>
            </a:r>
            <a:endParaRPr lang="en-US" sz="28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порівнянь (7,2%)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e.g. “Courage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stronger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steel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ramascreen.com/wp-content/uploads/Real-Ste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82" y="0"/>
            <a:ext cx="46237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32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0376" y="198884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Фонетичні мовні засоби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и по запросу сова мультяш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886" y="3501008"/>
            <a:ext cx="2576314" cy="294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9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0.wp.com/4.bp.blogspot.com/-lpYfno_Aaew/UPwWWIaNv1I/AAAAAAAAA3c/bUDrT6Nlbno/s1600/possession_retail_dvd2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7" y="-1024"/>
            <a:ext cx="4848473" cy="68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4160" y="1268760"/>
            <a:ext cx="4156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Використання алітерацій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(1.1%)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e.g. “Darkness lives inside”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[s]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2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static.gamesradar.com/images/totalfilm/u/uk-exclusive-poster-for-the-cabin-in-the-woods-79716-01-470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3711"/>
            <a:ext cx="7056784" cy="530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68716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Використання асонантів (0,9%)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e.g. “You think you know the story”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[u], [o]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8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060" y="0"/>
            <a:ext cx="45940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448483" y="1304463"/>
            <a:ext cx="46955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Використання ономатопей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(0,3%)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e.g. “Let the magic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meow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you”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8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08176"/>
              </p:ext>
            </p:extLst>
          </p:nvPr>
        </p:nvGraphicFramePr>
        <p:xfrm>
          <a:off x="1619672" y="1625412"/>
          <a:ext cx="6535315" cy="4539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2791"/>
                <a:gridCol w="2075513"/>
                <a:gridCol w="1977011"/>
              </a:tblGrid>
              <a:tr h="349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Назва засобу</a:t>
                      </a:r>
                      <a:endParaRPr lang="ru-RU" sz="120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Знайдена кількість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349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Анафора</a:t>
                      </a:r>
                      <a:r>
                        <a:rPr lang="uk-UA" sz="1400" spc="3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57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5,7%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349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30">
                          <a:effectLst/>
                        </a:rPr>
                        <a:t>Антитеза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69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6,9%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349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30">
                          <a:effectLst/>
                        </a:rPr>
                        <a:t>Градація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28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2.8%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349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30">
                          <a:effectLst/>
                        </a:rPr>
                        <a:t>Епіфора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1.6%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349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30">
                          <a:effectLst/>
                        </a:rPr>
                        <a:t>Інверсія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2,1%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349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30">
                          <a:effectLst/>
                        </a:rPr>
                        <a:t>Однорідні члени речення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72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7.2%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349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30">
                          <a:effectLst/>
                        </a:rPr>
                        <a:t>Окличні речення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91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9.1%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349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Оксиморон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0.8%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349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30">
                          <a:effectLst/>
                        </a:rPr>
                        <a:t>Парцеляція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22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2.2%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349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30">
                          <a:effectLst/>
                        </a:rPr>
                        <a:t>Прості реченння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688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68.8%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349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30">
                          <a:effectLst/>
                        </a:rPr>
                        <a:t>Риторичне запитання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153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15.3%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349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30">
                          <a:effectLst/>
                        </a:rPr>
                        <a:t>Складні речення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312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31.2%</a:t>
                      </a:r>
                      <a:endParaRPr lang="ru-RU" sz="120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878951"/>
            <a:ext cx="584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Частота вживання синтаксичних мовних засобів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965408"/>
              </p:ext>
            </p:extLst>
          </p:nvPr>
        </p:nvGraphicFramePr>
        <p:xfrm>
          <a:off x="1781299" y="764704"/>
          <a:ext cx="5940425" cy="689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6645"/>
                <a:gridCol w="1786255"/>
                <a:gridCol w="178752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30">
                          <a:effectLst/>
                        </a:rPr>
                        <a:t>Алітерація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1.1%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Асонанс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0.9%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Звуконаслідування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0.3%</a:t>
                      </a:r>
                      <a:endParaRPr lang="ru-RU" sz="120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11907" y="160566"/>
            <a:ext cx="50792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Частота вживання фонетичних мовних засобів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62880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Частота вживання лексико-стилістичних мовних засобів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58061"/>
              </p:ext>
            </p:extLst>
          </p:nvPr>
        </p:nvGraphicFramePr>
        <p:xfrm>
          <a:off x="1781299" y="2204864"/>
          <a:ext cx="5940425" cy="3447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1235"/>
                <a:gridCol w="1837690"/>
                <a:gridCol w="18415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Архаїзми та історизми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0.6%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Вульгаризми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0.5%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43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Гіпербола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41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4.1%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42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Епітет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137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13.7%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42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Ідіоми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61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6.1%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53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Метафора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46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4.6%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53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Неологізми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0.5%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53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Оказіоналізми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0.9%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53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Перифраз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0.7%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53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Порівняння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72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7.2%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53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Приказки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0.4%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53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Прислів</a:t>
                      </a:r>
                      <a:r>
                        <a:rPr lang="en-US" sz="1400">
                          <a:effectLst/>
                        </a:rPr>
                        <a:t>’</a:t>
                      </a:r>
                      <a:r>
                        <a:rPr lang="uk-UA" sz="1400">
                          <a:effectLst/>
                        </a:rPr>
                        <a:t>я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0.3%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53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Синекдоха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0.4%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53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Сленг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29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2.9%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  <a:tr h="53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30">
                          <a:effectLst/>
                        </a:rPr>
                        <a:t>Фразеологізми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1.1%</a:t>
                      </a:r>
                      <a:endParaRPr lang="ru-RU" sz="1200" dirty="0">
                        <a:effectLst/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5405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3327" y="1412776"/>
            <a:ext cx="7056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єктом дослідження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є рекламні тексти-регулятиви, розміщені на плакатах до фільмів та на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DVD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дисках. </a:t>
            </a:r>
            <a:endParaRPr lang="uk-UA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Предметом дослідження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є мовні засоби, що застосовуються в даних текстах копірайтерами для привернення уваги до фільму.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412776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Мовні засоби</a:t>
            </a:r>
            <a:r>
              <a:rPr lang="uk-UA" sz="48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uk-UA" sz="4800" i="1" dirty="0" smtClean="0">
                <a:latin typeface="Times New Roman" pitchFamily="18" charset="0"/>
                <a:cs typeface="Times New Roman" pitchFamily="18" charset="0"/>
              </a:rPr>
              <a:t>синтаксичні</a:t>
            </a:r>
          </a:p>
          <a:p>
            <a:pPr marL="571500" indent="-571500">
              <a:buFontTx/>
              <a:buChar char="-"/>
            </a:pPr>
            <a:r>
              <a:rPr lang="uk-UA" sz="4800" i="1" dirty="0" smtClean="0">
                <a:latin typeface="Times New Roman" pitchFamily="18" charset="0"/>
                <a:cs typeface="Times New Roman" pitchFamily="18" charset="0"/>
              </a:rPr>
              <a:t>фонетичні</a:t>
            </a:r>
          </a:p>
          <a:p>
            <a:pPr marL="571500" indent="-571500">
              <a:buFontTx/>
              <a:buChar char="-"/>
            </a:pPr>
            <a:r>
              <a:rPr lang="uk-UA" sz="4800" i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sz="4800" i="1" dirty="0" smtClean="0">
                <a:latin typeface="Times New Roman" pitchFamily="18" charset="0"/>
                <a:cs typeface="Times New Roman" pitchFamily="18" charset="0"/>
              </a:rPr>
              <a:t>ексико-стилістичні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0376" y="198884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Синтаксичні мовні засоби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и по запросу сова мультяш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886" y="3501008"/>
            <a:ext cx="2576314" cy="294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8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vie Po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7" y="0"/>
            <a:ext cx="4732312" cy="68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51421" y="1124744"/>
            <a:ext cx="41665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Використання простих 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речень (68,8%)</a:t>
            </a: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e.g. “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Instinct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his greatest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weapon”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wegotthiscovered.com/wp-content/uploads/movies-the-colony-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61"/>
            <a:ext cx="4788024" cy="694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3174" y="1628800"/>
            <a:ext cx="468589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Використання складних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ечень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(31,2%)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e.g. “When the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changes,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rules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survival change with it”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0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ussell-crowe.weebly.com/uploads/2/6/2/0/26207559/853840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308304" cy="486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4530" y="359658"/>
            <a:ext cx="66722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Використання ритори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чних питань (15,3%)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e.g. “What if you had 72 hours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save everything you live for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en/5/53/HardCandy_movie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" y="0"/>
            <a:ext cx="4636800" cy="68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5172" y="1235193"/>
            <a:ext cx="42498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Використання окличних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речень (9,1%)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e.g. “Absolutely terrifying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0376" y="198884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Лексико-стилістичні мовні засоби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и по запросу сова мультяш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886" y="3501008"/>
            <a:ext cx="2576314" cy="294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</TotalTime>
  <Words>385</Words>
  <Application>Microsoft Office PowerPoint</Application>
  <PresentationFormat>Экран (4:3)</PresentationFormat>
  <Paragraphs>148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13</cp:revision>
  <dcterms:created xsi:type="dcterms:W3CDTF">2015-12-19T10:04:42Z</dcterms:created>
  <dcterms:modified xsi:type="dcterms:W3CDTF">2015-12-19T11:27:30Z</dcterms:modified>
</cp:coreProperties>
</file>