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79" autoAdjust="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C6BAC-4563-43CB-9687-1425AA1FBC86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E04A0-392E-458A-8BBE-F53D532C4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E04A0-392E-458A-8BBE-F53D532C4E3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3F68F82-C200-4017-BDB0-E5ACEA810E16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23600F1-4CB7-4FC4-A7A0-51F1DCC98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8F82-C200-4017-BDB0-E5ACEA810E16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00F1-4CB7-4FC4-A7A0-51F1DCC98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8F82-C200-4017-BDB0-E5ACEA810E16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00F1-4CB7-4FC4-A7A0-51F1DCC98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8F82-C200-4017-BDB0-E5ACEA810E16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00F1-4CB7-4FC4-A7A0-51F1DCC98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8F82-C200-4017-BDB0-E5ACEA810E16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00F1-4CB7-4FC4-A7A0-51F1DCC98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8F82-C200-4017-BDB0-E5ACEA810E16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00F1-4CB7-4FC4-A7A0-51F1DCC98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F68F82-C200-4017-BDB0-E5ACEA810E16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3600F1-4CB7-4FC4-A7A0-51F1DCC987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3F68F82-C200-4017-BDB0-E5ACEA810E16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23600F1-4CB7-4FC4-A7A0-51F1DCC98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8F82-C200-4017-BDB0-E5ACEA810E16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00F1-4CB7-4FC4-A7A0-51F1DCC98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8F82-C200-4017-BDB0-E5ACEA810E16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00F1-4CB7-4FC4-A7A0-51F1DCC98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8F82-C200-4017-BDB0-E5ACEA810E16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00F1-4CB7-4FC4-A7A0-51F1DCC98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3F68F82-C200-4017-BDB0-E5ACEA810E16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23600F1-4CB7-4FC4-A7A0-51F1DCC987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571480"/>
            <a:ext cx="7329292" cy="2500330"/>
          </a:xfrm>
        </p:spPr>
        <p:txBody>
          <a:bodyPr/>
          <a:lstStyle/>
          <a:p>
            <a:pPr algn="ctr"/>
            <a:r>
              <a:rPr lang="uk-UA" sz="3600" dirty="0" smtClean="0"/>
              <a:t>Мовні та немовні засоби експресивності у сучасній </a:t>
            </a:r>
            <a:r>
              <a:rPr lang="uk-UA" sz="3600" dirty="0" err="1" smtClean="0"/>
              <a:t>Інтернет-комунікації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3857628"/>
            <a:ext cx="6826178" cy="221457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err="1" smtClean="0"/>
              <a:t>Викона</a:t>
            </a:r>
            <a:r>
              <a:rPr lang="uk-UA" dirty="0" err="1" smtClean="0"/>
              <a:t>ла</a:t>
            </a:r>
            <a:r>
              <a:rPr lang="uk-UA" dirty="0" smtClean="0"/>
              <a:t> </a:t>
            </a:r>
            <a:endParaRPr lang="ru-RU" dirty="0" smtClean="0"/>
          </a:p>
          <a:p>
            <a:pPr algn="ctr"/>
            <a:r>
              <a:rPr lang="ru-RU" dirty="0" smtClean="0"/>
              <a:t>студ. гр. ПР-</a:t>
            </a:r>
            <a:r>
              <a:rPr lang="uk-UA" dirty="0" smtClean="0"/>
              <a:t>21</a:t>
            </a:r>
            <a:endParaRPr lang="ru-RU" dirty="0" smtClean="0"/>
          </a:p>
          <a:p>
            <a:pPr algn="ctr"/>
            <a:r>
              <a:rPr lang="uk-UA" dirty="0" err="1" smtClean="0"/>
              <a:t>Кривошея</a:t>
            </a:r>
            <a:r>
              <a:rPr lang="uk-UA" dirty="0" smtClean="0"/>
              <a:t> Вікторія Геннадіївна</a:t>
            </a:r>
            <a:endParaRPr lang="ru-RU" dirty="0" smtClean="0"/>
          </a:p>
          <a:p>
            <a:pPr algn="ctr"/>
            <a:r>
              <a:rPr lang="ru-RU" i="1" dirty="0" smtClean="0"/>
              <a:t> </a:t>
            </a:r>
            <a:endParaRPr lang="ru-RU" dirty="0" smtClean="0"/>
          </a:p>
          <a:p>
            <a:pPr algn="ctr"/>
            <a:r>
              <a:rPr lang="ru-RU" dirty="0" err="1" smtClean="0"/>
              <a:t>Науковий</a:t>
            </a:r>
            <a:r>
              <a:rPr lang="ru-RU" dirty="0" smtClean="0"/>
              <a:t> </a:t>
            </a:r>
            <a:r>
              <a:rPr lang="ru-RU" dirty="0" err="1" smtClean="0"/>
              <a:t>керівник</a:t>
            </a:r>
            <a:endParaRPr lang="ru-RU" dirty="0" smtClean="0"/>
          </a:p>
          <a:p>
            <a:pPr algn="ctr"/>
            <a:r>
              <a:rPr lang="uk-UA" dirty="0" smtClean="0"/>
              <a:t>к.</a:t>
            </a:r>
            <a:r>
              <a:rPr lang="ru-RU" dirty="0" smtClean="0"/>
              <a:t> </a:t>
            </a:r>
            <a:r>
              <a:rPr lang="ru-RU" dirty="0" err="1" smtClean="0"/>
              <a:t>ф</a:t>
            </a:r>
            <a:r>
              <a:rPr lang="uk-UA" dirty="0" err="1" smtClean="0"/>
              <a:t>ілол</a:t>
            </a:r>
            <a:r>
              <a:rPr lang="ru-RU" dirty="0" smtClean="0"/>
              <a:t>. </a:t>
            </a:r>
            <a:r>
              <a:rPr lang="ru-RU" dirty="0" err="1" smtClean="0"/>
              <a:t>н</a:t>
            </a:r>
            <a:r>
              <a:rPr lang="uk-UA" dirty="0" err="1" smtClean="0"/>
              <a:t>аук</a:t>
            </a:r>
            <a:r>
              <a:rPr lang="ru-RU" dirty="0" smtClean="0"/>
              <a:t>,</a:t>
            </a:r>
            <a:r>
              <a:rPr lang="uk-UA" dirty="0" smtClean="0"/>
              <a:t> доц.</a:t>
            </a:r>
            <a:endParaRPr lang="ru-RU" dirty="0" smtClean="0"/>
          </a:p>
          <a:p>
            <a:pPr algn="ctr"/>
            <a:r>
              <a:rPr lang="uk-UA" dirty="0" smtClean="0"/>
              <a:t>Ємельянова Олена </a:t>
            </a:r>
            <a:r>
              <a:rPr lang="uk-UA" dirty="0" err="1" smtClean="0"/>
              <a:t>Валеріа</a:t>
            </a:r>
            <a:r>
              <a:rPr lang="ru-RU" dirty="0" err="1" smtClean="0"/>
              <a:t>нівна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В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ИСНОВКИ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uk-UA" dirty="0" smtClean="0"/>
              <a:t>   Дослідивши особливості сегментів Інтернету,  було помічене  активне використання засобів експресивності у ході комунікації для реал</a:t>
            </a:r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r>
              <a:rPr lang="uk-UA" dirty="0" smtClean="0"/>
              <a:t>    Підсумовуючи все вищезгадане, адекватний обмін емоціями </a:t>
            </a:r>
            <a:r>
              <a:rPr lang="uk-UA" dirty="0" err="1" smtClean="0"/>
              <a:t>онлайн</a:t>
            </a:r>
            <a:r>
              <a:rPr lang="uk-UA" dirty="0" smtClean="0"/>
              <a:t> неможливий, саме тому постійно проводиться пошук нових форм вираження експресивності у печатному тесті. Це спричиняє використання додаткових мовних  засобів, спеціальних символів і графічних зображень, що визначає перспективність подальшого дослідження особливостей реалізації мовних та немовних засобів у </a:t>
            </a:r>
            <a:r>
              <a:rPr lang="uk-UA" dirty="0" err="1" smtClean="0"/>
              <a:t>Інтернет-комунікації</a:t>
            </a:r>
            <a:r>
              <a:rPr lang="uk-UA" dirty="0" smtClean="0"/>
              <a:t>. </a:t>
            </a:r>
            <a:r>
              <a:rPr lang="uk-UA" dirty="0" err="1" smtClean="0"/>
              <a:t>ізування</a:t>
            </a:r>
            <a:r>
              <a:rPr lang="uk-UA" dirty="0" smtClean="0"/>
              <a:t> бажаного емоційного впливу.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00042"/>
            <a:ext cx="7772400" cy="6143668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Актуальність теми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курсової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роботпов'язана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зі особливостями сучасної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Інтернет-комунікації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Вивчення даної проблематики допомагає виявити, як побудоване англомовне спілкування, які засоби використовуються, а саме  які мовні та немовні засоби експресивності використовують користувачі мережі.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Предметом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дослідження є мовні та немовні засоби експресивності у сучасній англомовній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Інтернет-комунікації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  Метою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роботи є комплексний аналіз і опис мовних та немовних засобів, що використовуються для вияву експресивності користувачів мережі Інтернет на матеріалі, знайденим у соціальних мережах, чатах,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блогах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та на форумах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00042"/>
            <a:ext cx="7772400" cy="5855518"/>
          </a:xfrm>
        </p:spPr>
        <p:txBody>
          <a:bodyPr/>
          <a:lstStyle/>
          <a:p>
            <a:r>
              <a:rPr lang="ru-RU" dirty="0" smtClean="0"/>
              <a:t>Поставлена мета </a:t>
            </a:r>
            <a:r>
              <a:rPr lang="ru-RU" dirty="0" err="1" smtClean="0"/>
              <a:t>зумовлює</a:t>
            </a:r>
            <a:r>
              <a:rPr lang="ru-RU" dirty="0" smtClean="0"/>
              <a:t> </a:t>
            </a:r>
            <a:r>
              <a:rPr lang="ru-RU" dirty="0" err="1" smtClean="0"/>
              <a:t>вирішення</a:t>
            </a:r>
            <a:r>
              <a:rPr lang="ru-RU" dirty="0" smtClean="0"/>
              <a:t> таких </a:t>
            </a:r>
            <a:r>
              <a:rPr lang="ru-RU" b="1" dirty="0" err="1" smtClean="0"/>
              <a:t>завдань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uk-UA" dirty="0" smtClean="0"/>
              <a:t>1</a:t>
            </a:r>
            <a:r>
              <a:rPr lang="ru-RU" dirty="0" smtClean="0"/>
              <a:t>.  </a:t>
            </a:r>
            <a:r>
              <a:rPr lang="uk-UA" dirty="0" smtClean="0"/>
              <a:t>р</a:t>
            </a:r>
            <a:r>
              <a:rPr lang="ru-RU" dirty="0" err="1" smtClean="0"/>
              <a:t>озкрити</a:t>
            </a:r>
            <a:r>
              <a:rPr lang="ru-RU" dirty="0" smtClean="0"/>
              <a:t> </a:t>
            </a:r>
            <a:r>
              <a:rPr lang="ru-RU" dirty="0" err="1" smtClean="0"/>
              <a:t>сутність</a:t>
            </a:r>
            <a:r>
              <a:rPr lang="ru-RU" dirty="0" smtClean="0"/>
              <a:t> понять «</a:t>
            </a:r>
            <a:r>
              <a:rPr lang="ru-RU" dirty="0" err="1" smtClean="0"/>
              <a:t>мовні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експресивності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«</a:t>
            </a:r>
            <a:r>
              <a:rPr lang="ru-RU" dirty="0" err="1" smtClean="0"/>
              <a:t>немовні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експресивності</a:t>
            </a:r>
            <a:r>
              <a:rPr lang="ru-RU" dirty="0" smtClean="0"/>
              <a:t>» та </a:t>
            </a:r>
            <a:r>
              <a:rPr lang="ru-RU" dirty="0" err="1" smtClean="0"/>
              <a:t>визначити</a:t>
            </a:r>
            <a:r>
              <a:rPr lang="ru-RU" dirty="0" smtClean="0"/>
              <a:t> 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підвиди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uk-UA" dirty="0" smtClean="0"/>
              <a:t>2. дати визначення поняттям « експресивність» та «</a:t>
            </a:r>
            <a:r>
              <a:rPr lang="uk-UA" dirty="0" err="1" smtClean="0"/>
              <a:t>інтернет-комунікація</a:t>
            </a:r>
            <a:r>
              <a:rPr lang="uk-UA" dirty="0" smtClean="0"/>
              <a:t>»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uk-UA" dirty="0" smtClean="0"/>
              <a:t>проаналізувати стилістично марковані засоби створення експресивності тексту у сучасній </a:t>
            </a:r>
            <a:r>
              <a:rPr lang="uk-UA" dirty="0" err="1" smtClean="0"/>
              <a:t>Інтернет-комунікації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РОЗДІЛ 1.  ТЕОРЕТИЧНІ ЗАСАДИ ВИВЧЕННЯ СУЧАСНОЇ АНГЛОМОВНОЇ ІНТЕРНЕТ-КОМУНІКАЦІЇ.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lvl="1" indent="-342900" algn="ctr">
              <a:spcBef>
                <a:spcPts val="700"/>
              </a:spcBef>
              <a:buClr>
                <a:schemeClr val="tx2"/>
              </a:buClr>
              <a:buSzPct val="95000"/>
              <a:buNone/>
            </a:pPr>
            <a:r>
              <a:rPr lang="uk-UA" dirty="0" smtClean="0">
                <a:solidFill>
                  <a:schemeClr val="tx1"/>
                </a:solidFill>
              </a:rPr>
              <a:t>1.1. </a:t>
            </a:r>
            <a:r>
              <a:rPr lang="uk-UA" sz="2800" b="1" dirty="0" smtClean="0">
                <a:solidFill>
                  <a:schemeClr val="tx1"/>
                </a:solidFill>
              </a:rPr>
              <a:t>Визначення поняття </a:t>
            </a:r>
            <a:r>
              <a:rPr lang="uk-UA" sz="2800" b="1" dirty="0" err="1" smtClean="0">
                <a:solidFill>
                  <a:schemeClr val="tx1"/>
                </a:solidFill>
              </a:rPr>
              <a:t>Інтернет-комунікації</a:t>
            </a:r>
            <a:r>
              <a:rPr lang="uk-UA" sz="2800" b="1" dirty="0" smtClean="0">
                <a:solidFill>
                  <a:schemeClr val="tx1"/>
                </a:solidFill>
              </a:rPr>
              <a:t> та її види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Інтернет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комунікація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­–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такий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переда</a:t>
            </a:r>
            <a:r>
              <a:rPr lang="uk-UA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мережі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Інтернет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використовуючи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стандартн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протоколи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обміну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Інтернет-спілкування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електронній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пошті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мережах;</a:t>
            </a:r>
          </a:p>
          <a:p>
            <a:pPr lvl="0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Інтернет-форумах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Інтернет-чатах</a:t>
            </a:r>
            <a:endParaRPr lang="ru-RU" sz="1800" dirty="0" smtClean="0"/>
          </a:p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endParaRPr lang="ru-RU" sz="1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2. Поняття експресивності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Експресивність</a:t>
            </a:r>
            <a:r>
              <a:rPr lang="ru-RU" dirty="0" smtClean="0"/>
              <a:t> -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uk-UA" dirty="0" smtClean="0"/>
              <a:t>у</a:t>
            </a:r>
            <a:r>
              <a:rPr lang="ru-RU" dirty="0" err="1" smtClean="0"/>
              <a:t>сіх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err="1" smtClean="0"/>
              <a:t>одиниці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uk-UA" dirty="0" smtClean="0"/>
              <a:t>мовлення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виступати</a:t>
            </a:r>
            <a:r>
              <a:rPr lang="ru-RU" dirty="0" smtClean="0"/>
              <a:t> в </a:t>
            </a:r>
            <a:r>
              <a:rPr lang="ru-RU" dirty="0" err="1" smtClean="0"/>
              <a:t>комунікативному</a:t>
            </a:r>
            <a:r>
              <a:rPr lang="ru-RU" dirty="0" smtClean="0"/>
              <a:t> </a:t>
            </a:r>
            <a:r>
              <a:rPr lang="ru-RU" dirty="0" err="1" smtClean="0"/>
              <a:t>акті</a:t>
            </a:r>
            <a:r>
              <a:rPr lang="ru-RU" dirty="0" smtClean="0"/>
              <a:t> як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суб'єктивного</a:t>
            </a:r>
            <a:r>
              <a:rPr lang="ru-RU" dirty="0" smtClean="0"/>
              <a:t> </a:t>
            </a:r>
            <a:r>
              <a:rPr lang="ru-RU" dirty="0" err="1" smtClean="0"/>
              <a:t>вираження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автора до </a:t>
            </a:r>
            <a:r>
              <a:rPr lang="ru-RU" dirty="0" err="1" smtClean="0"/>
              <a:t>змісту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адресату </a:t>
            </a:r>
            <a:r>
              <a:rPr lang="ru-RU" dirty="0" err="1" smtClean="0"/>
              <a:t>повідомлення</a:t>
            </a:r>
            <a:r>
              <a:rPr lang="ru-RU" dirty="0" smtClean="0"/>
              <a:t>. Таким чином,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говорити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сутність</a:t>
            </a:r>
            <a:r>
              <a:rPr lang="ru-RU" dirty="0" smtClean="0"/>
              <a:t> </a:t>
            </a:r>
            <a:r>
              <a:rPr lang="ru-RU" dirty="0" err="1" smtClean="0"/>
              <a:t>експресивності</a:t>
            </a:r>
            <a:r>
              <a:rPr lang="ru-RU" dirty="0" smtClean="0"/>
              <a:t> в </a:t>
            </a:r>
            <a:r>
              <a:rPr lang="ru-RU" dirty="0" err="1" smtClean="0"/>
              <a:t>лінгвістиці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широкому </a:t>
            </a:r>
            <a:r>
              <a:rPr lang="ru-RU" dirty="0" err="1" smtClean="0"/>
              <a:t>розумінні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</a:t>
            </a:r>
            <a:r>
              <a:rPr lang="ru-RU" dirty="0" err="1" smtClean="0"/>
              <a:t>прояві</a:t>
            </a:r>
            <a:r>
              <a:rPr lang="ru-RU" dirty="0" smtClean="0"/>
              <a:t> </a:t>
            </a:r>
            <a:r>
              <a:rPr lang="ru-RU" dirty="0" err="1" smtClean="0"/>
              <a:t>особистісного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</a:t>
            </a:r>
            <a:r>
              <a:rPr lang="ru-RU" dirty="0" err="1" smtClean="0"/>
              <a:t>мовця</a:t>
            </a:r>
            <a:r>
              <a:rPr lang="ru-RU" dirty="0" smtClean="0"/>
              <a:t> до </a:t>
            </a:r>
            <a:r>
              <a:rPr lang="ru-RU" dirty="0" err="1" smtClean="0"/>
              <a:t>подій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1. 3.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800" b="1" dirty="0" err="1">
                <a:latin typeface="Times New Roman" pitchFamily="18" charset="0"/>
                <a:cs typeface="Times New Roman" pitchFamily="18" charset="0"/>
              </a:rPr>
              <a:t>овні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 та немовні засоби експресивності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 err="1" smtClean="0"/>
              <a:t>Мовленнєва</a:t>
            </a:r>
            <a:r>
              <a:rPr lang="ru-RU" dirty="0" smtClean="0"/>
              <a:t> </a:t>
            </a:r>
            <a:r>
              <a:rPr lang="ru-RU" dirty="0" err="1" smtClean="0"/>
              <a:t>експресія</a:t>
            </a:r>
            <a:r>
              <a:rPr lang="ru-RU" i="1" dirty="0" smtClean="0"/>
              <a:t> –</a:t>
            </a:r>
            <a:r>
              <a:rPr lang="ru-RU" dirty="0" smtClean="0"/>
              <a:t> </a:t>
            </a:r>
            <a:r>
              <a:rPr lang="ru-RU" dirty="0" err="1" smtClean="0"/>
              <a:t>ознака</a:t>
            </a:r>
            <a:r>
              <a:rPr lang="ru-RU" dirty="0" smtClean="0"/>
              <a:t> тексту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передає</a:t>
            </a:r>
            <a:r>
              <a:rPr lang="ru-RU" dirty="0" smtClean="0"/>
              <a:t> </a:t>
            </a:r>
            <a:r>
              <a:rPr lang="ru-RU" dirty="0" err="1" smtClean="0"/>
              <a:t>смисл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збільшеною</a:t>
            </a:r>
            <a:r>
              <a:rPr lang="ru-RU" dirty="0" smtClean="0"/>
              <a:t> </a:t>
            </a:r>
            <a:r>
              <a:rPr lang="ru-RU" dirty="0" err="1" smtClean="0"/>
              <a:t>інтенсивністю</a:t>
            </a:r>
            <a:r>
              <a:rPr lang="ru-RU" dirty="0" smtClean="0"/>
              <a:t>, </a:t>
            </a:r>
            <a:r>
              <a:rPr lang="ru-RU" dirty="0" err="1" smtClean="0"/>
              <a:t>виражає</a:t>
            </a:r>
            <a:r>
              <a:rPr lang="ru-RU" dirty="0" smtClean="0"/>
              <a:t> </a:t>
            </a:r>
            <a:r>
              <a:rPr lang="ru-RU" dirty="0" err="1" smtClean="0"/>
              <a:t>внутрішній</a:t>
            </a:r>
            <a:r>
              <a:rPr lang="ru-RU" dirty="0" smtClean="0"/>
              <a:t> стан </a:t>
            </a:r>
            <a:r>
              <a:rPr lang="ru-RU" dirty="0" err="1" smtClean="0"/>
              <a:t>мовця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 err="1" smtClean="0"/>
              <a:t>Засобами</a:t>
            </a:r>
            <a:r>
              <a:rPr lang="ru-RU" dirty="0" smtClean="0"/>
              <a:t> </a:t>
            </a:r>
            <a:r>
              <a:rPr lang="ru-RU" dirty="0" err="1" smtClean="0"/>
              <a:t>мовленнєвої</a:t>
            </a:r>
            <a:r>
              <a:rPr lang="ru-RU" dirty="0" smtClean="0"/>
              <a:t> </a:t>
            </a:r>
            <a:r>
              <a:rPr lang="ru-RU" dirty="0" err="1" smtClean="0"/>
              <a:t>екс</a:t>
            </a:r>
            <a:r>
              <a:rPr lang="uk-UA" dirty="0" err="1" smtClean="0"/>
              <a:t>пресії</a:t>
            </a:r>
            <a:r>
              <a:rPr lang="uk-UA" dirty="0" smtClean="0"/>
              <a:t> є:</a:t>
            </a:r>
            <a:endParaRPr lang="ru-RU" dirty="0" smtClean="0"/>
          </a:p>
          <a:p>
            <a:pPr lvl="0"/>
            <a:r>
              <a:rPr lang="ru-RU" dirty="0" err="1" smtClean="0"/>
              <a:t>Фонетико-фонологічні</a:t>
            </a:r>
            <a:r>
              <a:rPr lang="uk-UA" dirty="0" smtClean="0"/>
              <a:t> засоби експресивності;</a:t>
            </a:r>
            <a:endParaRPr lang="ru-RU" dirty="0" smtClean="0"/>
          </a:p>
          <a:p>
            <a:pPr lvl="0" algn="just"/>
            <a:r>
              <a:rPr lang="uk-UA" dirty="0" smtClean="0"/>
              <a:t>Лексичні засоби експресивності;  </a:t>
            </a:r>
            <a:endParaRPr lang="ru-RU" dirty="0" smtClean="0"/>
          </a:p>
          <a:p>
            <a:pPr lvl="0" algn="just"/>
            <a:r>
              <a:rPr lang="ru-RU" dirty="0" err="1" smtClean="0"/>
              <a:t>Морфологічні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експресивності</a:t>
            </a:r>
            <a:r>
              <a:rPr lang="ru-RU" dirty="0" smtClean="0"/>
              <a:t>;</a:t>
            </a:r>
          </a:p>
          <a:p>
            <a:pPr lvl="0" algn="just"/>
            <a:r>
              <a:rPr lang="ru-RU" dirty="0" err="1" smtClean="0"/>
              <a:t>Синтаксичні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експресивності</a:t>
            </a:r>
            <a:r>
              <a:rPr lang="uk-UA" dirty="0" smtClean="0"/>
              <a:t>;</a:t>
            </a:r>
            <a:endParaRPr lang="ru-RU" dirty="0" smtClean="0"/>
          </a:p>
          <a:p>
            <a:pPr lvl="0" algn="just"/>
            <a:r>
              <a:rPr lang="ru-RU" dirty="0" err="1" smtClean="0"/>
              <a:t>Словотворча</a:t>
            </a:r>
            <a:r>
              <a:rPr lang="ru-RU" dirty="0" smtClean="0"/>
              <a:t> </a:t>
            </a:r>
            <a:r>
              <a:rPr lang="ru-RU" dirty="0" err="1" smtClean="0"/>
              <a:t>експресивність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1. 3.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овні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немовні засоби експресивності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uk-UA" b="1" dirty="0" smtClean="0"/>
              <a:t>    Немовні (або </a:t>
            </a:r>
            <a:r>
              <a:rPr lang="uk-UA" b="1" dirty="0" err="1" smtClean="0"/>
              <a:t>паралінгвістичні</a:t>
            </a:r>
            <a:r>
              <a:rPr lang="uk-UA" b="1" dirty="0" smtClean="0"/>
              <a:t>) засоби експресивності</a:t>
            </a:r>
            <a:r>
              <a:rPr lang="uk-UA" dirty="0" smtClean="0"/>
              <a:t> - засоби, що використовуються для передачі інформації без використання слів у якості системи кодування.</a:t>
            </a:r>
          </a:p>
          <a:p>
            <a:pPr algn="just">
              <a:buNone/>
            </a:pPr>
            <a:r>
              <a:rPr lang="uk-UA" dirty="0" smtClean="0"/>
              <a:t>    Виділяється такі види </a:t>
            </a:r>
            <a:r>
              <a:rPr lang="uk-UA" dirty="0" err="1" smtClean="0"/>
              <a:t>паралінгвістичних</a:t>
            </a:r>
            <a:r>
              <a:rPr lang="uk-UA" dirty="0" smtClean="0"/>
              <a:t> засобів, які використовуються для вираження експресивності:</a:t>
            </a:r>
          </a:p>
          <a:p>
            <a:pPr lvl="0" algn="just"/>
            <a:r>
              <a:rPr lang="uk-UA" dirty="0" smtClean="0"/>
              <a:t>Іконічні засоби (малюнки, фотографії, схеми, ілюстрації);</a:t>
            </a:r>
            <a:endParaRPr lang="ru-RU" dirty="0" smtClean="0"/>
          </a:p>
          <a:p>
            <a:pPr lvl="0" algn="just"/>
            <a:r>
              <a:rPr lang="uk-UA" dirty="0" smtClean="0"/>
              <a:t>Графічні засоби для передачі кінетичних компонентів комунікації: жестів, міміки, погляду;</a:t>
            </a:r>
            <a:endParaRPr lang="ru-RU" dirty="0" smtClean="0"/>
          </a:p>
          <a:p>
            <a:pPr lvl="0" algn="just"/>
            <a:r>
              <a:rPr lang="uk-UA" dirty="0" err="1" smtClean="0"/>
              <a:t>Супраграфемні</a:t>
            </a:r>
            <a:r>
              <a:rPr lang="uk-UA" dirty="0" smtClean="0"/>
              <a:t> засоби( варіювання шрифтів) для передачі фонових пара лінгвістичних засобів.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85860"/>
            <a:ext cx="8229600" cy="638172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/>
              <a:t>2 РОЗДІЛ. АНАЛІЗ МОВНИХ ТА НЕМОВНИХ ЗАСОБІВ ЕКСПРЕСИВНОСТІ У СУЧАСНІЙ ІНТЕРНЕТ-КОМУНІКАЦІЇ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b="1" dirty="0" smtClean="0"/>
              <a:t>    2.1. Характеристика мовних засобів експресивності у </a:t>
            </a:r>
            <a:r>
              <a:rPr lang="uk-UA" b="1" dirty="0" err="1" smtClean="0"/>
              <a:t>Інтернет-комунікації</a:t>
            </a:r>
            <a:endParaRPr lang="ru-RU" dirty="0" smtClean="0"/>
          </a:p>
          <a:p>
            <a:r>
              <a:rPr lang="ru-RU" dirty="0" err="1" smtClean="0"/>
              <a:t>Гіпербола</a:t>
            </a:r>
            <a:r>
              <a:rPr lang="ru-RU" dirty="0" smtClean="0"/>
              <a:t>.  </a:t>
            </a:r>
            <a:r>
              <a:rPr lang="en-US" i="1" dirty="0" smtClean="0"/>
              <a:t>Either she is and she's dastardly cunning, or she isn't and </a:t>
            </a:r>
            <a:r>
              <a:rPr lang="en-US" b="1" i="1" dirty="0" smtClean="0"/>
              <a:t>her</a:t>
            </a:r>
            <a:r>
              <a:rPr lang="en-US" i="1" dirty="0" smtClean="0"/>
              <a:t> </a:t>
            </a:r>
            <a:r>
              <a:rPr lang="en-US" b="1" i="1" dirty="0" smtClean="0"/>
              <a:t>brain</a:t>
            </a:r>
            <a:r>
              <a:rPr lang="en-US" i="1" dirty="0" smtClean="0"/>
              <a:t> </a:t>
            </a:r>
            <a:r>
              <a:rPr lang="en-US" b="1" i="1" dirty="0" smtClean="0"/>
              <a:t>is the</a:t>
            </a:r>
            <a:r>
              <a:rPr lang="en-US" i="1" dirty="0" smtClean="0"/>
              <a:t> </a:t>
            </a:r>
            <a:r>
              <a:rPr lang="en-US" b="1" i="1" dirty="0" smtClean="0"/>
              <a:t>size</a:t>
            </a:r>
            <a:r>
              <a:rPr lang="en-US" i="1" dirty="0" smtClean="0"/>
              <a:t> </a:t>
            </a:r>
            <a:r>
              <a:rPr lang="en-US" b="1" i="1" dirty="0" smtClean="0"/>
              <a:t>of</a:t>
            </a:r>
            <a:r>
              <a:rPr lang="en-US" i="1" dirty="0" smtClean="0"/>
              <a:t> </a:t>
            </a:r>
            <a:r>
              <a:rPr lang="en-US" b="1" i="1" dirty="0" smtClean="0"/>
              <a:t>a</a:t>
            </a:r>
            <a:r>
              <a:rPr lang="en-US" i="1" dirty="0" smtClean="0"/>
              <a:t> </a:t>
            </a:r>
            <a:r>
              <a:rPr lang="en-US" b="1" i="1" dirty="0" smtClean="0"/>
              <a:t>pea</a:t>
            </a:r>
            <a:r>
              <a:rPr lang="en-US" i="1" dirty="0" smtClean="0"/>
              <a:t>.</a:t>
            </a:r>
            <a:endParaRPr lang="ru-RU" dirty="0" smtClean="0"/>
          </a:p>
          <a:p>
            <a:r>
              <a:rPr lang="uk-UA" dirty="0" smtClean="0"/>
              <a:t>Скорочення і абревіатури. </a:t>
            </a:r>
            <a:r>
              <a:rPr lang="en-US" b="1" i="1" dirty="0" err="1" smtClean="0"/>
              <a:t>Omg</a:t>
            </a:r>
            <a:r>
              <a:rPr lang="en-US" i="1" dirty="0" smtClean="0"/>
              <a:t> you're going to be a doctor? You're </a:t>
            </a:r>
            <a:r>
              <a:rPr lang="en-US" i="1" dirty="0" err="1" smtClean="0"/>
              <a:t>gonna</a:t>
            </a:r>
            <a:r>
              <a:rPr lang="en-US" i="1" dirty="0" smtClean="0"/>
              <a:t> be in school for like your whole life</a:t>
            </a:r>
            <a:r>
              <a:rPr lang="uk-UA" i="1" dirty="0" smtClean="0"/>
              <a:t>.</a:t>
            </a:r>
          </a:p>
          <a:p>
            <a:r>
              <a:rPr lang="uk-UA" dirty="0" smtClean="0"/>
              <a:t>Риторичні питання. </a:t>
            </a:r>
            <a:r>
              <a:rPr lang="en-US" i="1" dirty="0" smtClean="0"/>
              <a:t>What is wrong with you?</a:t>
            </a:r>
            <a:endParaRPr lang="uk-UA" i="1" dirty="0" smtClean="0"/>
          </a:p>
          <a:p>
            <a:r>
              <a:rPr lang="ru-RU" dirty="0" err="1" smtClean="0"/>
              <a:t>Епітет</a:t>
            </a:r>
            <a:r>
              <a:rPr lang="ru-RU" dirty="0" smtClean="0"/>
              <a:t>. </a:t>
            </a:r>
            <a:r>
              <a:rPr lang="en-US" i="1" dirty="0" smtClean="0"/>
              <a:t>The boy with a </a:t>
            </a:r>
            <a:r>
              <a:rPr lang="en-US" b="1" i="1" dirty="0" smtClean="0"/>
              <a:t>golden heart</a:t>
            </a:r>
            <a:r>
              <a:rPr lang="en-US" i="1" dirty="0" smtClean="0"/>
              <a:t>.. gave up immunity to give </a:t>
            </a:r>
            <a:r>
              <a:rPr lang="en-US" i="1" dirty="0" err="1" smtClean="0"/>
              <a:t>priya</a:t>
            </a:r>
            <a:r>
              <a:rPr lang="en-US" i="1" dirty="0" smtClean="0"/>
              <a:t> a chance.. We Love Prince </a:t>
            </a:r>
            <a:r>
              <a:rPr lang="en-US" i="1" dirty="0" err="1" smtClean="0"/>
              <a:t>Narula</a:t>
            </a:r>
            <a:endParaRPr lang="ru-RU" dirty="0" smtClean="0"/>
          </a:p>
          <a:p>
            <a:endParaRPr lang="ru-RU" dirty="0" smtClean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2.2. Характеристика немовних засобів експресивності у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Інтернет-комунікації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Іконічні засоби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err="1" smtClean="0"/>
              <a:t>Графічні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0" name="Picture 2" descr="C:\Users\User\Desktop\thanksgiving-day-memes_9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3387025"/>
            <a:ext cx="4041775" cy="2528700"/>
          </a:xfrm>
          <a:prstGeom prst="rect">
            <a:avLst/>
          </a:prstGeom>
          <a:noFill/>
        </p:spPr>
      </p:pic>
      <p:pic>
        <p:nvPicPr>
          <p:cNvPr id="2051" name="Picture 3" descr="C:\Users\User\Desktop\smailiki2-300x21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286124"/>
            <a:ext cx="4000527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1486</TotalTime>
  <Words>612</Words>
  <Application>Microsoft Office PowerPoint</Application>
  <PresentationFormat>Экран (4:3)</PresentationFormat>
  <Paragraphs>54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Мовні та немовні засоби експресивності у сучасній Інтернет-комунікації</vt:lpstr>
      <vt:lpstr>Слайд 2</vt:lpstr>
      <vt:lpstr>Слайд 3</vt:lpstr>
      <vt:lpstr>РОЗДІЛ 1.  ТЕОРЕТИЧНІ ЗАСАДИ ВИВЧЕННЯ СУЧАСНОЇ АНГЛОМОВНОЇ ІНТЕРНЕТ-КОМУНІКАЦІЇ. </vt:lpstr>
      <vt:lpstr>1. 2. Поняття експресивності</vt:lpstr>
      <vt:lpstr>1. 3. Мовні та немовні засоби експресивності </vt:lpstr>
      <vt:lpstr>1. 3. Мовні та немовні засоби експресивності</vt:lpstr>
      <vt:lpstr>2 РОЗДІЛ. АНАЛІЗ МОВНИХ ТА НЕМОВНИХ ЗАСОБІВ ЕКСПРЕСИВНОСТІ У СУЧАСНІЙ ІНТЕРНЕТ-КОМУНІКАЦІЇ </vt:lpstr>
      <vt:lpstr>2.2. Характеристика немовних засобів експресивності у Інтернет-комунікації</vt:lpstr>
      <vt:lpstr>ВИСНОВКИ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Мовні та немовні засоби експресивності у сучасній Інтернет-комунікації</dc:title>
  <dc:creator>User</dc:creator>
  <cp:lastModifiedBy>User</cp:lastModifiedBy>
  <cp:revision>71</cp:revision>
  <dcterms:created xsi:type="dcterms:W3CDTF">2015-12-20T15:21:05Z</dcterms:created>
  <dcterms:modified xsi:type="dcterms:W3CDTF">2015-12-21T16:09:56Z</dcterms:modified>
</cp:coreProperties>
</file>