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71" r:id="rId6"/>
    <p:sldId id="278" r:id="rId7"/>
    <p:sldId id="272" r:id="rId8"/>
    <p:sldId id="274" r:id="rId9"/>
    <p:sldId id="260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6" r:id="rId19"/>
    <p:sldId id="277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58A316A-FD06-4995-A612-D1CDE1EB04B2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F00A3A0-666D-4EFE-B6F4-E92CBA563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316A-FD06-4995-A612-D1CDE1EB04B2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A3A0-666D-4EFE-B6F4-E92CBA563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316A-FD06-4995-A612-D1CDE1EB04B2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A3A0-666D-4EFE-B6F4-E92CBA563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316A-FD06-4995-A612-D1CDE1EB04B2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A3A0-666D-4EFE-B6F4-E92CBA563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316A-FD06-4995-A612-D1CDE1EB04B2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A3A0-666D-4EFE-B6F4-E92CBA563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316A-FD06-4995-A612-D1CDE1EB04B2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A3A0-666D-4EFE-B6F4-E92CBA563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8A316A-FD06-4995-A612-D1CDE1EB04B2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00A3A0-666D-4EFE-B6F4-E92CBA563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58A316A-FD06-4995-A612-D1CDE1EB04B2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F00A3A0-666D-4EFE-B6F4-E92CBA563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316A-FD06-4995-A612-D1CDE1EB04B2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A3A0-666D-4EFE-B6F4-E92CBA563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316A-FD06-4995-A612-D1CDE1EB04B2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A3A0-666D-4EFE-B6F4-E92CBA563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316A-FD06-4995-A612-D1CDE1EB04B2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A3A0-666D-4EFE-B6F4-E92CBA563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58A316A-FD06-4995-A612-D1CDE1EB04B2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F00A3A0-666D-4EFE-B6F4-E92CBA563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385762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6700" b="1" dirty="0" err="1" smtClean="0"/>
              <a:t>Семантико-когн</a:t>
            </a:r>
            <a:r>
              <a:rPr lang="uk-UA" sz="6700" b="1" dirty="0" err="1" smtClean="0"/>
              <a:t>ітивне</a:t>
            </a:r>
            <a:r>
              <a:rPr lang="uk-UA" sz="6700" b="1" dirty="0" smtClean="0"/>
              <a:t> моделювання </a:t>
            </a:r>
            <a:br>
              <a:rPr lang="uk-UA" sz="6700" b="1" dirty="0" smtClean="0"/>
            </a:br>
            <a:r>
              <a:rPr lang="uk-UA" sz="6700" b="1" dirty="0" smtClean="0"/>
              <a:t>концепту МАЙДАН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3600" dirty="0" smtClean="0"/>
              <a:t>(на матеріалі німецькомовних </a:t>
            </a:r>
            <a:r>
              <a:rPr lang="uk-UA" sz="3600" dirty="0" err="1" smtClean="0"/>
              <a:t>Інтернет-ЗМІ</a:t>
            </a:r>
            <a:r>
              <a:rPr lang="uk-UA" sz="3600" dirty="0" smtClean="0"/>
              <a:t>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43380"/>
            <a:ext cx="9144000" cy="2714620"/>
          </a:xfrm>
        </p:spPr>
        <p:txBody>
          <a:bodyPr/>
          <a:lstStyle/>
          <a:p>
            <a:r>
              <a:rPr lang="uk-UA" sz="3000" dirty="0" smtClean="0"/>
              <a:t>Автор: студентка </a:t>
            </a:r>
            <a:r>
              <a:rPr lang="de-DE" sz="3000" dirty="0" smtClean="0"/>
              <a:t>IV </a:t>
            </a:r>
            <a:r>
              <a:rPr lang="ru-RU" sz="3000" dirty="0" smtClean="0"/>
              <a:t>курсу </a:t>
            </a:r>
            <a:r>
              <a:rPr lang="ru-RU" sz="3000" dirty="0" err="1" smtClean="0"/>
              <a:t>групи</a:t>
            </a:r>
            <a:r>
              <a:rPr lang="ru-RU" sz="3000" dirty="0" smtClean="0"/>
              <a:t> ПР-11</a:t>
            </a:r>
          </a:p>
          <a:p>
            <a:r>
              <a:rPr lang="uk-UA" sz="3600" b="1" dirty="0" smtClean="0"/>
              <a:t>Рогоза Ірина Костянтинівна</a:t>
            </a:r>
          </a:p>
          <a:p>
            <a:pPr algn="r"/>
            <a:r>
              <a:rPr lang="uk-UA" sz="3000" dirty="0" smtClean="0"/>
              <a:t>Науковий керівник: ст. викладач кафедри теорії та практики перекладу, к. філол. н.</a:t>
            </a:r>
          </a:p>
          <a:p>
            <a:pPr algn="r"/>
            <a:r>
              <a:rPr lang="uk-UA" sz="3600" b="1" dirty="0" smtClean="0"/>
              <a:t>Єгорова Олеся Іванівна</a:t>
            </a:r>
          </a:p>
          <a:p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00011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Встановлено концептуальні ознаки </a:t>
            </a:r>
            <a:r>
              <a:rPr lang="uk-UA" b="1" dirty="0" smtClean="0"/>
              <a:t>поняттєвого шару </a:t>
            </a:r>
            <a:r>
              <a:rPr lang="uk-UA" dirty="0" smtClean="0"/>
              <a:t>концепту МАЙДАН: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5072066" cy="5143512"/>
          </a:xfrm>
        </p:spPr>
        <p:txBody>
          <a:bodyPr>
            <a:noAutofit/>
          </a:bodyPr>
          <a:lstStyle/>
          <a:p>
            <a:r>
              <a:rPr lang="uk-UA" sz="3000" dirty="0" smtClean="0"/>
              <a:t>в </a:t>
            </a:r>
            <a:r>
              <a:rPr lang="uk-UA" sz="3000" b="1" dirty="0" smtClean="0"/>
              <a:t>синхронії</a:t>
            </a:r>
            <a:r>
              <a:rPr lang="uk-UA" sz="3000" dirty="0" smtClean="0"/>
              <a:t>: сучасне значення номінації майдан корелює з </a:t>
            </a:r>
            <a:r>
              <a:rPr lang="uk-UA" sz="3000" dirty="0" err="1" smtClean="0"/>
              <a:t>фактуальною</a:t>
            </a:r>
            <a:r>
              <a:rPr lang="uk-UA" sz="3000" dirty="0" smtClean="0"/>
              <a:t> інформацією про майдан як </a:t>
            </a:r>
            <a:r>
              <a:rPr lang="uk-UA" sz="3000" b="1" dirty="0" smtClean="0"/>
              <a:t>центральну площу міста</a:t>
            </a:r>
            <a:endParaRPr lang="ru-RU" sz="3000" b="1" dirty="0" smtClean="0"/>
          </a:p>
          <a:p>
            <a:endParaRPr lang="uk-UA" sz="3000" dirty="0" smtClean="0"/>
          </a:p>
          <a:p>
            <a:pPr algn="just"/>
            <a:endParaRPr lang="ru-RU" sz="3000" dirty="0" smtClean="0"/>
          </a:p>
          <a:p>
            <a:pPr algn="just"/>
            <a:endParaRPr lang="ru-RU" sz="3000" dirty="0"/>
          </a:p>
        </p:txBody>
      </p:sp>
      <p:pic>
        <p:nvPicPr>
          <p:cNvPr id="5" name="Рисунок 4" descr="майдан.jpg"/>
          <p:cNvPicPr>
            <a:picLocks noChangeAspect="1"/>
          </p:cNvPicPr>
          <p:nvPr/>
        </p:nvPicPr>
        <p:blipFill>
          <a:blip r:embed="rId2"/>
          <a:srcRect l="17308" r="23846"/>
          <a:stretch>
            <a:fillRect/>
          </a:stretch>
        </p:blipFill>
        <p:spPr>
          <a:xfrm>
            <a:off x="5072066" y="1785926"/>
            <a:ext cx="3643338" cy="464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Метафорична концептуалізація майдану: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1390509035.jpg"/>
          <p:cNvPicPr>
            <a:picLocks noChangeAspect="1"/>
          </p:cNvPicPr>
          <p:nvPr/>
        </p:nvPicPr>
        <p:blipFill>
          <a:blip r:embed="rId2"/>
          <a:srcRect t="3620" r="3485"/>
          <a:stretch>
            <a:fillRect/>
          </a:stretch>
        </p:blipFill>
        <p:spPr>
          <a:xfrm>
            <a:off x="285720" y="2714620"/>
            <a:ext cx="5357850" cy="3890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14423"/>
            <a:ext cx="5857884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000" b="1" i="1" dirty="0" err="1" smtClean="0"/>
              <a:t>Der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Maidan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glich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freilich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noch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immer</a:t>
            </a:r>
            <a:r>
              <a:rPr lang="uk-UA" sz="3000" i="1" dirty="0" smtClean="0"/>
              <a:t> </a:t>
            </a:r>
            <a:r>
              <a:rPr lang="uk-UA" sz="3000" b="1" i="1" dirty="0" err="1" smtClean="0"/>
              <a:t>einem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Schlachtfeld</a:t>
            </a:r>
            <a:r>
              <a:rPr lang="uk-UA" sz="3000" b="1" i="1" dirty="0" smtClean="0"/>
              <a:t> </a:t>
            </a:r>
            <a:r>
              <a:rPr lang="uk-UA" sz="3000" i="1" dirty="0" smtClean="0"/>
              <a:t>…</a:t>
            </a:r>
          </a:p>
          <a:p>
            <a:r>
              <a:rPr lang="uk-UA" sz="2400" i="1" dirty="0" smtClean="0"/>
              <a:t> (</a:t>
            </a:r>
            <a:r>
              <a:rPr lang="de-DE" sz="2400" i="1" dirty="0" err="1" smtClean="0"/>
              <a:t>DiePresse</a:t>
            </a:r>
            <a:r>
              <a:rPr lang="uk-UA" sz="2400" i="1" dirty="0" smtClean="0"/>
              <a:t>.</a:t>
            </a:r>
            <a:r>
              <a:rPr lang="de-DE" sz="2400" i="1" dirty="0" err="1" smtClean="0"/>
              <a:t>com</a:t>
            </a:r>
            <a:r>
              <a:rPr lang="uk-UA" sz="2400" i="1" dirty="0" smtClean="0"/>
              <a:t>, 20. </a:t>
            </a:r>
            <a:r>
              <a:rPr lang="de-DE" sz="2400" i="1" dirty="0" smtClean="0"/>
              <a:t>Februar</a:t>
            </a:r>
            <a:r>
              <a:rPr lang="uk-UA" sz="2400" i="1" dirty="0" smtClean="0"/>
              <a:t> 2014).</a:t>
            </a:r>
            <a:endParaRPr lang="ru-RU" sz="2400" dirty="0" smtClean="0"/>
          </a:p>
          <a:p>
            <a:endParaRPr lang="ru-RU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2500306"/>
            <a:ext cx="32861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i="1" dirty="0" err="1" smtClean="0"/>
              <a:t>Die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Szenen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auf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dem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Kiewer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Maidan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erinnern</a:t>
            </a:r>
            <a:r>
              <a:rPr lang="uk-UA" sz="3000" i="1" dirty="0" smtClean="0"/>
              <a:t> … </a:t>
            </a:r>
            <a:r>
              <a:rPr lang="uk-UA" sz="3000" i="1" dirty="0" err="1" smtClean="0"/>
              <a:t>an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archaische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mittelalterliche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Kampfsituationen</a:t>
            </a:r>
            <a:endParaRPr lang="uk-UA" sz="3000" i="1" dirty="0" smtClean="0"/>
          </a:p>
          <a:p>
            <a:r>
              <a:rPr lang="uk-UA" sz="3000" i="1" dirty="0" smtClean="0"/>
              <a:t>(</a:t>
            </a:r>
            <a:r>
              <a:rPr lang="de-DE" sz="2400" i="1" dirty="0" smtClean="0"/>
              <a:t>Berliner Zeitung</a:t>
            </a:r>
            <a:r>
              <a:rPr lang="uk-UA" sz="2400" i="1" dirty="0" smtClean="0"/>
              <a:t>, 13. </a:t>
            </a:r>
            <a:r>
              <a:rPr lang="de-DE" sz="2400" i="1" dirty="0" smtClean="0"/>
              <a:t>Dezember</a:t>
            </a:r>
            <a:r>
              <a:rPr lang="uk-UA" sz="2400" i="1" dirty="0" smtClean="0"/>
              <a:t> 2014</a:t>
            </a:r>
            <a:r>
              <a:rPr lang="de-DE" sz="2400" i="1" dirty="0" smtClean="0"/>
              <a:t>).</a:t>
            </a:r>
            <a:endParaRPr lang="ru-RU" sz="2400" dirty="0" smtClean="0"/>
          </a:p>
          <a:p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57166"/>
            <a:ext cx="9144000" cy="107157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Метафорична концептуалізація майдану: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2918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i="1" dirty="0" smtClean="0"/>
              <a:t> </a:t>
            </a:r>
            <a:endParaRPr lang="ru-RU" sz="3000" dirty="0" smtClean="0"/>
          </a:p>
          <a:p>
            <a:r>
              <a:rPr lang="uk-UA" sz="3000" b="1" i="1" dirty="0" err="1" smtClean="0"/>
              <a:t>Maidan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fordert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Janukowitschs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Kopf</a:t>
            </a:r>
            <a:r>
              <a:rPr lang="de-DE" sz="3000" i="1" dirty="0" smtClean="0"/>
              <a:t> </a:t>
            </a:r>
            <a:endParaRPr lang="uk-UA" sz="3000" i="1" dirty="0" smtClean="0"/>
          </a:p>
          <a:p>
            <a:r>
              <a:rPr lang="de-DE" sz="2400" i="1" dirty="0" smtClean="0"/>
              <a:t>(Stern, 21. Februar 2014).</a:t>
            </a:r>
            <a:endParaRPr lang="ru-RU" sz="2400" dirty="0" smtClean="0"/>
          </a:p>
          <a:p>
            <a:endParaRPr lang="ru-RU" sz="3000" dirty="0"/>
          </a:p>
        </p:txBody>
      </p:sp>
      <p:pic>
        <p:nvPicPr>
          <p:cNvPr id="9" name="Рисунок 8" descr="portraits.jpg"/>
          <p:cNvPicPr>
            <a:picLocks noChangeAspect="1"/>
          </p:cNvPicPr>
          <p:nvPr/>
        </p:nvPicPr>
        <p:blipFill>
          <a:blip r:embed="rId2"/>
          <a:srcRect b="11110"/>
          <a:stretch>
            <a:fillRect/>
          </a:stretch>
        </p:blipFill>
        <p:spPr>
          <a:xfrm>
            <a:off x="4071934" y="3786190"/>
            <a:ext cx="4861528" cy="2857520"/>
          </a:xfrm>
          <a:prstGeom prst="rect">
            <a:avLst/>
          </a:prstGeom>
        </p:spPr>
      </p:pic>
      <p:pic>
        <p:nvPicPr>
          <p:cNvPr id="10" name="Рисунок 9" descr="zabastovka_5_422x240.jpg"/>
          <p:cNvPicPr>
            <a:picLocks noChangeAspect="1"/>
          </p:cNvPicPr>
          <p:nvPr/>
        </p:nvPicPr>
        <p:blipFill>
          <a:blip r:embed="rId3"/>
          <a:srcRect l="15731" r="18926" b="11110"/>
          <a:stretch>
            <a:fillRect/>
          </a:stretch>
        </p:blipFill>
        <p:spPr>
          <a:xfrm>
            <a:off x="142844" y="3786190"/>
            <a:ext cx="3693465" cy="2857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85736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i="1" dirty="0" err="1" smtClean="0"/>
              <a:t>„Die</a:t>
            </a:r>
            <a:r>
              <a:rPr lang="uk-UA" sz="3200" i="1" dirty="0" smtClean="0"/>
              <a:t> </a:t>
            </a:r>
            <a:r>
              <a:rPr lang="uk-UA" sz="3200" i="1" dirty="0" err="1" smtClean="0"/>
              <a:t>Regierung</a:t>
            </a:r>
            <a:r>
              <a:rPr lang="uk-UA" sz="3200" i="1" dirty="0" smtClean="0"/>
              <a:t> </a:t>
            </a:r>
            <a:r>
              <a:rPr lang="uk-UA" sz="3200" i="1" dirty="0" err="1" smtClean="0"/>
              <a:t>hat</a:t>
            </a:r>
            <a:r>
              <a:rPr lang="uk-UA" sz="3200" i="1" dirty="0" smtClean="0"/>
              <a:t> </a:t>
            </a:r>
            <a:r>
              <a:rPr lang="uk-UA" sz="3200" i="1" dirty="0" err="1" smtClean="0"/>
              <a:t>bewusst</a:t>
            </a:r>
            <a:r>
              <a:rPr lang="uk-UA" sz="3200" i="1" dirty="0" smtClean="0"/>
              <a:t> </a:t>
            </a:r>
            <a:r>
              <a:rPr lang="uk-UA" sz="3200" i="1" dirty="0" err="1" smtClean="0"/>
              <a:t>eine</a:t>
            </a:r>
            <a:r>
              <a:rPr lang="uk-UA" sz="3200" i="1" dirty="0" smtClean="0"/>
              <a:t> </a:t>
            </a:r>
            <a:r>
              <a:rPr lang="uk-UA" sz="3200" i="1" dirty="0" err="1" smtClean="0"/>
              <a:t>Provokation</a:t>
            </a:r>
            <a:r>
              <a:rPr lang="uk-UA" sz="3200" i="1" dirty="0" smtClean="0"/>
              <a:t> </a:t>
            </a:r>
            <a:r>
              <a:rPr lang="uk-UA" sz="3200" i="1" dirty="0" err="1" smtClean="0"/>
              <a:t>organisiert</a:t>
            </a:r>
            <a:r>
              <a:rPr lang="uk-UA" sz="3200" i="1" dirty="0" smtClean="0"/>
              <a:t>, </a:t>
            </a:r>
            <a:r>
              <a:rPr lang="uk-UA" sz="3200" i="1" dirty="0" err="1" smtClean="0"/>
              <a:t>um</a:t>
            </a:r>
            <a:r>
              <a:rPr lang="uk-UA" sz="3200" i="1" dirty="0" smtClean="0"/>
              <a:t> </a:t>
            </a:r>
            <a:r>
              <a:rPr lang="uk-UA" sz="3200" b="1" i="1" dirty="0" err="1" smtClean="0"/>
              <a:t>den</a:t>
            </a:r>
            <a:r>
              <a:rPr lang="uk-UA" sz="3200" b="1" i="1" dirty="0" smtClean="0"/>
              <a:t> </a:t>
            </a:r>
            <a:r>
              <a:rPr lang="uk-UA" sz="3200" b="1" i="1" dirty="0" err="1" smtClean="0"/>
              <a:t>Unabhängigkeitsplatz</a:t>
            </a:r>
            <a:r>
              <a:rPr lang="uk-UA" sz="3200" i="1" dirty="0" smtClean="0"/>
              <a:t> </a:t>
            </a:r>
            <a:r>
              <a:rPr lang="uk-UA" sz="3200" i="1" dirty="0" err="1" smtClean="0"/>
              <a:t>mit</a:t>
            </a:r>
            <a:r>
              <a:rPr lang="uk-UA" sz="3200" i="1" dirty="0" smtClean="0"/>
              <a:t> </a:t>
            </a:r>
            <a:r>
              <a:rPr lang="uk-UA" sz="3200" i="1" dirty="0" err="1" smtClean="0"/>
              <a:t>Blut</a:t>
            </a:r>
            <a:r>
              <a:rPr lang="uk-UA" sz="3200" i="1" dirty="0" smtClean="0"/>
              <a:t> </a:t>
            </a:r>
            <a:r>
              <a:rPr lang="uk-UA" sz="3200" i="1" dirty="0" err="1" smtClean="0"/>
              <a:t>und</a:t>
            </a:r>
            <a:r>
              <a:rPr lang="uk-UA" sz="3200" i="1" dirty="0" smtClean="0"/>
              <a:t> </a:t>
            </a:r>
            <a:r>
              <a:rPr lang="uk-UA" sz="3200" i="1" dirty="0" err="1" smtClean="0"/>
              <a:t>Gewalt</a:t>
            </a:r>
            <a:r>
              <a:rPr lang="uk-UA" sz="3200" b="1" i="1" dirty="0" smtClean="0"/>
              <a:t> </a:t>
            </a:r>
            <a:r>
              <a:rPr lang="uk-UA" sz="3200" b="1" i="1" dirty="0" err="1" smtClean="0"/>
              <a:t>auseinanderzujagen</a:t>
            </a:r>
            <a:r>
              <a:rPr lang="uk-UA" sz="3200" i="1" dirty="0" smtClean="0"/>
              <a:t> </a:t>
            </a:r>
            <a:r>
              <a:rPr lang="de-DE" sz="2400" i="1" dirty="0" smtClean="0"/>
              <a:t>(Berliner Zeitung, 18. Februar 2014).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14299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endParaRPr lang="ru-RU" dirty="0"/>
          </a:p>
        </p:txBody>
      </p:sp>
      <p:pic>
        <p:nvPicPr>
          <p:cNvPr id="4" name="Рисунок 3" descr="87873924.jpg"/>
          <p:cNvPicPr>
            <a:picLocks noChangeAspect="1"/>
          </p:cNvPicPr>
          <p:nvPr/>
        </p:nvPicPr>
        <p:blipFill>
          <a:blip r:embed="rId2"/>
          <a:srcRect t="12549" b="27843"/>
          <a:stretch>
            <a:fillRect/>
          </a:stretch>
        </p:blipFill>
        <p:spPr>
          <a:xfrm>
            <a:off x="1571604" y="2571744"/>
            <a:ext cx="6072230" cy="271464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357166"/>
            <a:ext cx="9144000" cy="107157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Метафорична концептуалізація майдану: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5729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i="1" dirty="0" smtClean="0"/>
              <a:t>"</a:t>
            </a:r>
            <a:r>
              <a:rPr lang="uk-UA" sz="3000" i="1" dirty="0" err="1" smtClean="0"/>
              <a:t>Jetzt</a:t>
            </a:r>
            <a:r>
              <a:rPr lang="uk-UA" sz="3000" i="1" dirty="0" smtClean="0"/>
              <a:t> </a:t>
            </a:r>
            <a:r>
              <a:rPr lang="uk-UA" sz="3000" b="1" i="1" dirty="0" err="1" smtClean="0"/>
              <a:t>kontrolliert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der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Maidan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ganz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Kiew</a:t>
            </a:r>
            <a:r>
              <a:rPr lang="uk-UA" sz="3000" i="1" dirty="0" smtClean="0"/>
              <a:t>", </a:t>
            </a:r>
            <a:r>
              <a:rPr lang="uk-UA" sz="3000" i="1" dirty="0" err="1" smtClean="0"/>
              <a:t>betonte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Parubi</a:t>
            </a:r>
            <a:r>
              <a:rPr lang="de-DE" sz="3000" i="1" dirty="0" smtClean="0"/>
              <a:t>j </a:t>
            </a:r>
            <a:r>
              <a:rPr lang="de-DE" sz="2400" i="1" dirty="0" smtClean="0"/>
              <a:t>(Zeit Online, 22. Februar 2014).</a:t>
            </a:r>
            <a:endParaRPr lang="ru-RU" sz="2400" dirty="0" smtClean="0"/>
          </a:p>
          <a:p>
            <a:endParaRPr lang="ru-RU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38067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000" i="1" dirty="0" err="1" smtClean="0"/>
              <a:t>Jedes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Regierungsmitglied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müsse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neben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dem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Parlament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auch</a:t>
            </a:r>
            <a:r>
              <a:rPr lang="uk-UA" sz="3000" i="1" dirty="0" smtClean="0"/>
              <a:t> </a:t>
            </a:r>
            <a:r>
              <a:rPr lang="uk-UA" sz="3000" b="1" i="1" dirty="0" err="1" smtClean="0"/>
              <a:t>die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Zustimmung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des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Maidan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haben</a:t>
            </a:r>
            <a:r>
              <a:rPr lang="de-DE" sz="3000" i="1" dirty="0" smtClean="0"/>
              <a:t> </a:t>
            </a:r>
            <a:r>
              <a:rPr lang="de-DE" sz="2400" i="1" dirty="0" smtClean="0"/>
              <a:t>(</a:t>
            </a:r>
            <a:r>
              <a:rPr lang="de-DE" sz="2400" i="1" dirty="0" err="1" smtClean="0"/>
              <a:t>heise</a:t>
            </a:r>
            <a:r>
              <a:rPr lang="de-DE" sz="2400" i="1" dirty="0" smtClean="0"/>
              <a:t> online</a:t>
            </a:r>
            <a:r>
              <a:rPr lang="uk-UA" sz="2400" i="1" dirty="0" smtClean="0"/>
              <a:t>, 25. </a:t>
            </a:r>
            <a:r>
              <a:rPr lang="de-DE" sz="2400" i="1" dirty="0" smtClean="0"/>
              <a:t>Februar</a:t>
            </a:r>
            <a:r>
              <a:rPr lang="uk-UA" sz="2400" i="1" dirty="0" smtClean="0"/>
              <a:t> 2014).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Цінність концепту МАЙДАН: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4" name="Рисунок 3" descr="koljad[262156](265x17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143248"/>
            <a:ext cx="5287635" cy="3471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42984"/>
            <a:ext cx="55006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i="1" dirty="0" err="1" smtClean="0"/>
              <a:t>“Das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Volk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hat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gewonnen</a:t>
            </a:r>
            <a:r>
              <a:rPr lang="uk-UA" sz="3000" i="1" dirty="0" smtClean="0"/>
              <a:t>, </a:t>
            </a:r>
            <a:r>
              <a:rPr lang="uk-UA" sz="3000" i="1" dirty="0" err="1" smtClean="0"/>
              <a:t>weil</a:t>
            </a:r>
            <a:r>
              <a:rPr lang="uk-UA" sz="3000" i="1" dirty="0" smtClean="0"/>
              <a:t> </a:t>
            </a:r>
            <a:r>
              <a:rPr lang="uk-UA" sz="3000" b="1" i="1" dirty="0" err="1" smtClean="0"/>
              <a:t>wir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für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unsere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Zukunft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gekämpft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haben”</a:t>
            </a:r>
            <a:r>
              <a:rPr lang="uk-UA" sz="3000" b="1" i="1" dirty="0" smtClean="0"/>
              <a:t>…</a:t>
            </a:r>
            <a:r>
              <a:rPr lang="uk-UA" sz="3000" i="1" dirty="0" smtClean="0"/>
              <a:t> </a:t>
            </a:r>
          </a:p>
          <a:p>
            <a:r>
              <a:rPr lang="de-DE" sz="2400" i="1" dirty="0" smtClean="0"/>
              <a:t>(Die Welt, 23. Februar 2014).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1225689"/>
            <a:ext cx="35718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i="1" dirty="0" err="1" smtClean="0"/>
              <a:t>Doch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die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Proteste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durchliefen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den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komplizierten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und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tragischen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Prozess</a:t>
            </a:r>
            <a:r>
              <a:rPr lang="uk-UA" sz="3000" i="1" dirty="0" smtClean="0"/>
              <a:t>, </a:t>
            </a:r>
            <a:r>
              <a:rPr lang="uk-UA" sz="3000" i="1" dirty="0" err="1" smtClean="0"/>
              <a:t>wie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er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mit</a:t>
            </a:r>
            <a:r>
              <a:rPr lang="uk-UA" sz="3000" i="1" dirty="0" smtClean="0"/>
              <a:t> </a:t>
            </a:r>
            <a:r>
              <a:rPr lang="uk-UA" sz="3000" b="1" i="1" dirty="0" err="1" smtClean="0"/>
              <a:t>der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Entstehung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einer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neuen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Zivilgesellschaft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einhergeht</a:t>
            </a:r>
            <a:r>
              <a:rPr lang="uk-UA" sz="3000" i="1" dirty="0" smtClean="0"/>
              <a:t> </a:t>
            </a:r>
            <a:r>
              <a:rPr lang="de-DE" sz="2400" i="1" dirty="0" smtClean="0"/>
              <a:t>(Ostpol.de, 30. Januar 2014).</a:t>
            </a:r>
            <a:endParaRPr lang="ru-RU" sz="2400" dirty="0" smtClean="0"/>
          </a:p>
          <a:p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4" name="Рисунок 3" descr="146534.jpg"/>
          <p:cNvPicPr>
            <a:picLocks noChangeAspect="1"/>
          </p:cNvPicPr>
          <p:nvPr/>
        </p:nvPicPr>
        <p:blipFill>
          <a:blip r:embed="rId2"/>
          <a:srcRect l="17073"/>
          <a:stretch>
            <a:fillRect/>
          </a:stretch>
        </p:blipFill>
        <p:spPr>
          <a:xfrm>
            <a:off x="4000496" y="2690808"/>
            <a:ext cx="4857784" cy="390527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57166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Цінність концепту МАЙДАН: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4422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i="1" dirty="0" err="1" smtClean="0"/>
              <a:t>„Die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Machthaber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schaffen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eine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rechtliche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Grundlage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für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die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gewaltsame</a:t>
            </a:r>
            <a:r>
              <a:rPr lang="uk-UA" sz="3000" i="1" dirty="0" smtClean="0"/>
              <a:t> </a:t>
            </a:r>
            <a:r>
              <a:rPr lang="uk-UA" sz="3000" b="1" i="1" dirty="0" err="1" smtClean="0"/>
              <a:t>Räumung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des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Maidan</a:t>
            </a:r>
            <a:r>
              <a:rPr lang="uk-UA" sz="3000" i="1" dirty="0" err="1" smtClean="0"/>
              <a:t>“</a:t>
            </a:r>
            <a:r>
              <a:rPr lang="uk-UA" sz="3000" i="1" dirty="0" smtClean="0"/>
              <a:t> … </a:t>
            </a:r>
            <a:r>
              <a:rPr lang="de-DE" sz="2400" i="1" dirty="0" smtClean="0"/>
              <a:t>(SPIEGEL ONLINE, 16. Januar 2014).</a:t>
            </a:r>
            <a:endParaRPr lang="ru-RU" sz="2400" dirty="0" smtClean="0"/>
          </a:p>
          <a:p>
            <a:endParaRPr lang="ru-RU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857496"/>
            <a:ext cx="37861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000" i="1" dirty="0" smtClean="0"/>
              <a:t>„</a:t>
            </a:r>
            <a:r>
              <a:rPr lang="uk-UA" sz="3000" b="1" i="1" dirty="0" err="1" smtClean="0"/>
              <a:t>Terroristen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vom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Maidan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haben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Dutzende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Menschen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umzingelt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und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geschlagen</a:t>
            </a:r>
            <a:r>
              <a:rPr lang="uk-UA" sz="3000" i="1" dirty="0" smtClean="0"/>
              <a:t>.</a:t>
            </a:r>
          </a:p>
          <a:p>
            <a:pPr algn="r"/>
            <a:r>
              <a:rPr lang="de-DE" sz="2400" i="1" dirty="0" smtClean="0"/>
              <a:t>(Reuters Deutschland, 22. Januar 2014).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5" name="Рисунок 4" descr="1390509035.jpg"/>
          <p:cNvPicPr>
            <a:picLocks noChangeAspect="1"/>
          </p:cNvPicPr>
          <p:nvPr/>
        </p:nvPicPr>
        <p:blipFill>
          <a:blip r:embed="rId2"/>
          <a:srcRect t="38471" b="7238"/>
          <a:stretch>
            <a:fillRect/>
          </a:stretch>
        </p:blipFill>
        <p:spPr>
          <a:xfrm>
            <a:off x="1857356" y="4429132"/>
            <a:ext cx="5429288" cy="21431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83877" y="3244334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uk-UA" dirty="0" smtClean="0">
              <a:solidFill>
                <a:schemeClr val="tx2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357166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Цінність концепту МАЙДАН: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7154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i="1" dirty="0" err="1" smtClean="0"/>
              <a:t>Inzwischen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seien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die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Parolen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in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Kiew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wieder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zu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hören</a:t>
            </a:r>
            <a:r>
              <a:rPr lang="uk-UA" sz="3000" i="1" dirty="0" smtClean="0"/>
              <a:t>, </a:t>
            </a:r>
            <a:r>
              <a:rPr lang="uk-UA" sz="3000" i="1" dirty="0" err="1" smtClean="0"/>
              <a:t>die</a:t>
            </a:r>
            <a:r>
              <a:rPr lang="uk-UA" sz="3000" i="1" dirty="0" smtClean="0"/>
              <a:t> </a:t>
            </a:r>
            <a:r>
              <a:rPr lang="uk-UA" sz="3000" b="1" i="1" dirty="0" err="1" smtClean="0"/>
              <a:t>der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ukrainische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Nationalismus</a:t>
            </a:r>
            <a:r>
              <a:rPr lang="uk-UA" sz="3000" b="1" i="1" dirty="0" smtClean="0"/>
              <a:t> </a:t>
            </a:r>
            <a:r>
              <a:rPr lang="uk-UA" sz="3000" i="1" dirty="0" err="1" smtClean="0"/>
              <a:t>in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den</a:t>
            </a:r>
            <a:r>
              <a:rPr lang="uk-UA" sz="3000" i="1" dirty="0" smtClean="0"/>
              <a:t> 30er </a:t>
            </a:r>
            <a:r>
              <a:rPr lang="uk-UA" sz="3000" i="1" dirty="0" err="1" smtClean="0"/>
              <a:t>Jahren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des</a:t>
            </a:r>
            <a:r>
              <a:rPr lang="uk-UA" sz="3000" i="1" dirty="0" smtClean="0"/>
              <a:t> 20. </a:t>
            </a:r>
            <a:r>
              <a:rPr lang="uk-UA" sz="3000" i="1" dirty="0" err="1" smtClean="0"/>
              <a:t>Jahrhunderts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hervorgebracht</a:t>
            </a:r>
            <a:r>
              <a:rPr lang="uk-UA" sz="3000" i="1" dirty="0" smtClean="0"/>
              <a:t> </a:t>
            </a:r>
            <a:r>
              <a:rPr lang="uk-UA" sz="3000" i="1" dirty="0" err="1" smtClean="0"/>
              <a:t>hätte</a:t>
            </a:r>
            <a:r>
              <a:rPr lang="uk-UA" sz="3000" i="1" dirty="0" smtClean="0"/>
              <a:t>. </a:t>
            </a:r>
            <a:r>
              <a:rPr lang="uk-UA" sz="3000" b="1" i="1" dirty="0" err="1" smtClean="0"/>
              <a:t>Sprüche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wie</a:t>
            </a:r>
            <a:r>
              <a:rPr lang="uk-UA" sz="3000" b="1" i="1" dirty="0" smtClean="0"/>
              <a:t> "</a:t>
            </a:r>
            <a:r>
              <a:rPr lang="uk-UA" sz="3000" b="1" i="1" dirty="0" err="1" smtClean="0"/>
              <a:t>Ruhm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der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Nation</a:t>
            </a:r>
            <a:r>
              <a:rPr lang="uk-UA" sz="3000" b="1" i="1" dirty="0" smtClean="0"/>
              <a:t>! </a:t>
            </a:r>
            <a:r>
              <a:rPr lang="uk-UA" sz="3000" b="1" i="1" dirty="0" err="1" smtClean="0"/>
              <a:t>Tod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den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Feinden</a:t>
            </a:r>
            <a:r>
              <a:rPr lang="uk-UA" sz="3000" b="1" i="1" dirty="0" smtClean="0"/>
              <a:t>!", </a:t>
            </a:r>
            <a:r>
              <a:rPr lang="uk-UA" sz="3000" b="1" i="1" dirty="0" err="1" smtClean="0"/>
              <a:t>oder</a:t>
            </a:r>
            <a:r>
              <a:rPr lang="uk-UA" sz="3000" b="1" i="1" dirty="0" smtClean="0"/>
              <a:t> "</a:t>
            </a:r>
            <a:r>
              <a:rPr lang="uk-UA" sz="3000" b="1" i="1" dirty="0" err="1" smtClean="0"/>
              <a:t>Ukraine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über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Alles</a:t>
            </a:r>
            <a:r>
              <a:rPr lang="uk-UA" sz="3000" b="1" i="1" dirty="0" smtClean="0"/>
              <a:t>" </a:t>
            </a:r>
            <a:r>
              <a:rPr lang="uk-UA" sz="3000" b="1" i="1" dirty="0" err="1" smtClean="0"/>
              <a:t>seien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auf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dem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Maidan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inzwischen</a:t>
            </a:r>
            <a:r>
              <a:rPr lang="uk-UA" sz="3000" b="1" i="1" dirty="0" smtClean="0"/>
              <a:t> </a:t>
            </a:r>
            <a:r>
              <a:rPr lang="uk-UA" sz="3000" b="1" i="1" dirty="0" err="1" smtClean="0"/>
              <a:t>populär</a:t>
            </a:r>
            <a:r>
              <a:rPr lang="uk-UA" sz="3000" b="1" i="1" dirty="0" smtClean="0"/>
              <a:t> </a:t>
            </a:r>
            <a:r>
              <a:rPr lang="de-DE" sz="2400" i="1" dirty="0" smtClean="0"/>
              <a:t>(</a:t>
            </a:r>
            <a:r>
              <a:rPr lang="de-DE" sz="2400" i="1" dirty="0" err="1" smtClean="0"/>
              <a:t>heise</a:t>
            </a:r>
            <a:r>
              <a:rPr lang="de-DE" sz="2400" i="1" dirty="0" smtClean="0"/>
              <a:t> online, 27. Januar 2014).</a:t>
            </a:r>
            <a:endParaRPr lang="ru-RU" sz="2400" dirty="0" smtClean="0"/>
          </a:p>
          <a:p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71744"/>
            <a:ext cx="9144000" cy="178593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571480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ВИСНОВКИ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4305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В основі поняття «майдан» знаходиться образ центральної локалізації об’єкту. Периферійними («нарощеними») поняттєвими складовими вважаємо «</a:t>
            </a:r>
            <a:r>
              <a:rPr lang="en-US" sz="3600" dirty="0" err="1" smtClean="0"/>
              <a:t>frei</a:t>
            </a:r>
            <a:r>
              <a:rPr lang="uk-UA" sz="3600" dirty="0" smtClean="0"/>
              <a:t>/незабудований», «</a:t>
            </a:r>
            <a:r>
              <a:rPr lang="de-DE" sz="3600" dirty="0" err="1" smtClean="0"/>
              <a:t>gro</a:t>
            </a:r>
            <a:r>
              <a:rPr lang="uk-UA" sz="3600" dirty="0" smtClean="0"/>
              <a:t>ß/великий», «</a:t>
            </a:r>
            <a:r>
              <a:rPr lang="en-US" sz="3600" dirty="0" smtClean="0"/>
              <a:t>meeting</a:t>
            </a:r>
            <a:r>
              <a:rPr lang="uk-UA" sz="3600" dirty="0" smtClean="0"/>
              <a:t>/</a:t>
            </a:r>
            <a:r>
              <a:rPr lang="en-US" sz="3600" dirty="0" smtClean="0"/>
              <a:t>public</a:t>
            </a:r>
            <a:r>
              <a:rPr lang="uk-UA" sz="3600" dirty="0" smtClean="0"/>
              <a:t>/</a:t>
            </a:r>
            <a:r>
              <a:rPr lang="uk-UA" sz="3600" dirty="0" err="1" smtClean="0"/>
              <a:t>сборный</a:t>
            </a:r>
            <a:r>
              <a:rPr lang="uk-UA" sz="3600" dirty="0" smtClean="0"/>
              <a:t>», «</a:t>
            </a:r>
            <a:r>
              <a:rPr lang="en-US" sz="3600" dirty="0" smtClean="0"/>
              <a:t>esplanade</a:t>
            </a:r>
            <a:r>
              <a:rPr lang="uk-UA" sz="3600" dirty="0" smtClean="0"/>
              <a:t>/прогалина/галявина».</a:t>
            </a:r>
            <a:endParaRPr lang="ru-RU" sz="3600" dirty="0" smtClean="0"/>
          </a:p>
          <a:p>
            <a:pPr algn="ctr"/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71744"/>
            <a:ext cx="9144000" cy="178593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571480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ВИСНОВКИ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174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У ході дослідження було виокремлено низку базових метафоричних моделей, що експлікують </a:t>
            </a:r>
            <a:r>
              <a:rPr lang="uk-UA" sz="3600" dirty="0" err="1" smtClean="0"/>
              <a:t>перцептивно-образну</a:t>
            </a:r>
            <a:r>
              <a:rPr lang="uk-UA" sz="3600" dirty="0" smtClean="0"/>
              <a:t> складову концепту: МАЙДАН є ВІЙНА, МАЙДАН є ТЕАТР, МАЙДАН є ЖИВА ІСТОТА, МАЙДАН є ПРОЦЕС, МАЙДАН є ЦЕНТР, МАЙДАН рухається ВГОРУ, ВЛАДА рухається ВНИЗ.</a:t>
            </a:r>
            <a:endParaRPr lang="ru-RU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71744"/>
            <a:ext cx="9144000" cy="178593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571480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ВИСНОВКИ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736"/>
            <a:ext cx="9144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/>
              <a:t>Виявлено три основні </a:t>
            </a:r>
            <a:r>
              <a:rPr lang="uk-UA" sz="3000" b="1" dirty="0" err="1" smtClean="0"/>
              <a:t>сторони-евалюатора</a:t>
            </a:r>
            <a:r>
              <a:rPr lang="uk-UA" sz="3000" b="1" dirty="0" smtClean="0"/>
              <a:t> майдану:</a:t>
            </a:r>
            <a:endParaRPr lang="uk-UA" sz="1600" b="1" dirty="0" smtClean="0"/>
          </a:p>
          <a:p>
            <a:pPr algn="ctr"/>
            <a:endParaRPr lang="uk-UA" sz="2000" b="1" dirty="0" smtClean="0"/>
          </a:p>
          <a:p>
            <a:pPr marL="514350" indent="-514350">
              <a:buAutoNum type="arabicParenR"/>
            </a:pPr>
            <a:r>
              <a:rPr lang="uk-UA" sz="3000" b="1" dirty="0" err="1" smtClean="0"/>
              <a:t>Протестувальники</a:t>
            </a:r>
            <a:r>
              <a:rPr lang="uk-UA" sz="3000" dirty="0" smtClean="0"/>
              <a:t> розглядають майдан як надію на створення нового громадянського суспільства;</a:t>
            </a:r>
            <a:endParaRPr lang="uk-UA" sz="600" dirty="0" smtClean="0"/>
          </a:p>
          <a:p>
            <a:pPr marL="514350" indent="-514350">
              <a:buAutoNum type="arabicParenR"/>
            </a:pPr>
            <a:endParaRPr lang="uk-UA" sz="600" dirty="0" smtClean="0"/>
          </a:p>
          <a:p>
            <a:pPr marL="514350" indent="-514350">
              <a:buAutoNum type="arabicParenR"/>
            </a:pPr>
            <a:r>
              <a:rPr lang="uk-UA" sz="3000" b="1" dirty="0" smtClean="0"/>
              <a:t>Влада</a:t>
            </a:r>
            <a:r>
              <a:rPr lang="uk-UA" sz="3000" dirty="0" smtClean="0"/>
              <a:t> схильна давати майдану негативні оцінні характеристики;</a:t>
            </a:r>
            <a:endParaRPr lang="uk-UA" sz="800" dirty="0" smtClean="0"/>
          </a:p>
          <a:p>
            <a:pPr marL="514350" indent="-514350">
              <a:buAutoNum type="arabicParenR"/>
            </a:pPr>
            <a:endParaRPr lang="uk-UA" sz="800" dirty="0" smtClean="0"/>
          </a:p>
          <a:p>
            <a:pPr marL="514350" indent="-514350">
              <a:buFontTx/>
              <a:buAutoNum type="arabicParenR"/>
            </a:pPr>
            <a:r>
              <a:rPr lang="uk-UA" sz="3200" b="1" dirty="0" smtClean="0"/>
              <a:t>ЗМІ</a:t>
            </a:r>
            <a:r>
              <a:rPr lang="uk-UA" sz="3200" dirty="0" smtClean="0"/>
              <a:t> надають майдану переважно негативну оцінку.</a:t>
            </a:r>
            <a:endParaRPr lang="ru-RU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 smtClean="0"/>
              <a:t>Метою</a:t>
            </a:r>
            <a:r>
              <a:rPr lang="uk-UA" sz="6600" dirty="0" smtClean="0"/>
              <a:t> дослідження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325112"/>
          </a:xfrm>
        </p:spPr>
        <p:txBody>
          <a:bodyPr/>
          <a:lstStyle/>
          <a:p>
            <a:pPr algn="ctr">
              <a:buNone/>
            </a:pPr>
            <a:r>
              <a:rPr lang="uk-UA" sz="3600" dirty="0" smtClean="0"/>
              <a:t>	виступає моделювання </a:t>
            </a:r>
            <a:r>
              <a:rPr lang="uk-UA" sz="3600" dirty="0" err="1" smtClean="0"/>
              <a:t>лінгвокультурного</a:t>
            </a:r>
            <a:r>
              <a:rPr lang="uk-UA" sz="3600" dirty="0" smtClean="0"/>
              <a:t> концепту МАЙДАН з позицій семантико-когнітивного підходу на матеріалі дискурсу німецьких </a:t>
            </a:r>
            <a:r>
              <a:rPr lang="uk-UA" sz="3600" dirty="0" err="1" smtClean="0"/>
              <a:t>Інтернет-ЗМІ</a:t>
            </a:r>
            <a:r>
              <a:rPr lang="uk-UA" sz="3600" dirty="0" smtClean="0"/>
              <a:t> із застосуванням методів корпусної лінгвістики. 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14620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uk-UA" sz="14000" dirty="0" smtClean="0"/>
              <a:t>ДЯКУЮ ЗА УВАГУ!</a:t>
            </a:r>
            <a:endParaRPr lang="ru-RU" sz="1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35256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Реалізація мети передбачає виконання таких </a:t>
            </a:r>
            <a:r>
              <a:rPr lang="uk-UA" sz="3600" b="1" dirty="0" smtClean="0"/>
              <a:t>завдань</a:t>
            </a:r>
            <a:r>
              <a:rPr lang="uk-UA" sz="3600" dirty="0" smtClean="0"/>
              <a:t>: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Autofit/>
          </a:bodyPr>
          <a:lstStyle/>
          <a:p>
            <a:r>
              <a:rPr lang="uk-UA" sz="3000" dirty="0" smtClean="0"/>
              <a:t>1) окреслити теоретичні засади дослідження;</a:t>
            </a:r>
            <a:endParaRPr lang="uk-UA" sz="200" dirty="0" smtClean="0"/>
          </a:p>
          <a:p>
            <a:endParaRPr lang="uk-UA" sz="200" dirty="0" smtClean="0"/>
          </a:p>
          <a:p>
            <a:endParaRPr lang="uk-UA" sz="200" dirty="0" smtClean="0"/>
          </a:p>
          <a:p>
            <a:endParaRPr lang="uk-UA" sz="200" dirty="0" smtClean="0"/>
          </a:p>
          <a:p>
            <a:endParaRPr lang="uk-UA" sz="200" dirty="0" smtClean="0"/>
          </a:p>
          <a:p>
            <a:endParaRPr lang="uk-UA" sz="200" dirty="0" smtClean="0"/>
          </a:p>
          <a:p>
            <a:endParaRPr lang="uk-UA" sz="200" dirty="0" smtClean="0"/>
          </a:p>
          <a:p>
            <a:endParaRPr lang="ru-RU" sz="200" dirty="0" smtClean="0"/>
          </a:p>
          <a:p>
            <a:pPr lvl="0">
              <a:buClr>
                <a:srgbClr val="A04DA3"/>
              </a:buClr>
            </a:pPr>
            <a:r>
              <a:rPr lang="uk-UA" sz="3000" dirty="0" smtClean="0"/>
              <a:t>2) детермінувати </a:t>
            </a:r>
            <a:r>
              <a:rPr lang="uk-UA" sz="3000" dirty="0" smtClean="0">
                <a:solidFill>
                  <a:sysClr val="windowText" lastClr="000000"/>
                </a:solidFill>
              </a:rPr>
              <a:t>концептуальні ознаки поняттєвого шару концепту МАЙДАН;</a:t>
            </a:r>
            <a:endParaRPr lang="uk-UA" sz="200" dirty="0" smtClean="0">
              <a:solidFill>
                <a:prstClr val="black"/>
              </a:solidFill>
            </a:endParaRPr>
          </a:p>
          <a:p>
            <a:pPr lvl="0">
              <a:buClr>
                <a:srgbClr val="A04DA3"/>
              </a:buClr>
            </a:pPr>
            <a:endParaRPr lang="uk-UA" sz="200" dirty="0" smtClean="0">
              <a:solidFill>
                <a:prstClr val="black"/>
              </a:solidFill>
            </a:endParaRPr>
          </a:p>
          <a:p>
            <a:pPr lvl="0">
              <a:buClr>
                <a:srgbClr val="A04DA3"/>
              </a:buClr>
            </a:pPr>
            <a:endParaRPr lang="uk-UA" sz="200" dirty="0" smtClean="0">
              <a:solidFill>
                <a:prstClr val="black"/>
              </a:solidFill>
            </a:endParaRPr>
          </a:p>
          <a:p>
            <a:pPr lvl="0">
              <a:buClr>
                <a:srgbClr val="A04DA3"/>
              </a:buClr>
            </a:pPr>
            <a:endParaRPr lang="uk-UA" sz="200" dirty="0" smtClean="0">
              <a:solidFill>
                <a:prstClr val="black"/>
              </a:solidFill>
            </a:endParaRPr>
          </a:p>
          <a:p>
            <a:pPr lvl="0">
              <a:buClr>
                <a:srgbClr val="A04DA3"/>
              </a:buClr>
            </a:pPr>
            <a:endParaRPr lang="uk-UA" sz="200" dirty="0" smtClean="0">
              <a:solidFill>
                <a:prstClr val="black"/>
              </a:solidFill>
            </a:endParaRPr>
          </a:p>
          <a:p>
            <a:pPr lvl="0">
              <a:buClr>
                <a:srgbClr val="A04DA3"/>
              </a:buClr>
            </a:pPr>
            <a:endParaRPr lang="uk-UA" sz="200" dirty="0" smtClean="0">
              <a:solidFill>
                <a:prstClr val="black"/>
              </a:solidFill>
            </a:endParaRPr>
          </a:p>
          <a:p>
            <a:pPr lvl="0">
              <a:buClr>
                <a:srgbClr val="A04DA3"/>
              </a:buClr>
            </a:pPr>
            <a:endParaRPr lang="uk-UA" sz="200" dirty="0" smtClean="0">
              <a:solidFill>
                <a:prstClr val="black"/>
              </a:solidFill>
            </a:endParaRPr>
          </a:p>
          <a:p>
            <a:pPr lvl="0">
              <a:buClr>
                <a:srgbClr val="A04DA3"/>
              </a:buClr>
            </a:pPr>
            <a:endParaRPr lang="ru-RU" sz="200" dirty="0" smtClean="0">
              <a:solidFill>
                <a:prstClr val="black"/>
              </a:solidFill>
            </a:endParaRPr>
          </a:p>
          <a:p>
            <a:r>
              <a:rPr lang="uk-UA" sz="3000" dirty="0" smtClean="0"/>
              <a:t>3) проінтерпретувати актуалізовані у дискурсі когнітивні метафори; </a:t>
            </a:r>
            <a:endParaRPr lang="uk-UA" sz="200" dirty="0" smtClean="0"/>
          </a:p>
          <a:p>
            <a:endParaRPr lang="uk-UA" sz="200" dirty="0" smtClean="0"/>
          </a:p>
          <a:p>
            <a:endParaRPr lang="uk-UA" sz="200" dirty="0" smtClean="0"/>
          </a:p>
          <a:p>
            <a:endParaRPr lang="uk-UA" sz="200" dirty="0" smtClean="0"/>
          </a:p>
          <a:p>
            <a:endParaRPr lang="uk-UA" sz="200" dirty="0" smtClean="0"/>
          </a:p>
          <a:p>
            <a:endParaRPr lang="uk-UA" sz="200" dirty="0" smtClean="0"/>
          </a:p>
          <a:p>
            <a:endParaRPr lang="uk-UA" sz="200" dirty="0" smtClean="0"/>
          </a:p>
          <a:p>
            <a:endParaRPr lang="ru-RU" sz="200" dirty="0" smtClean="0"/>
          </a:p>
          <a:p>
            <a:endParaRPr lang="uk-UA" sz="200" dirty="0" smtClean="0"/>
          </a:p>
          <a:p>
            <a:endParaRPr lang="ru-RU" sz="200" dirty="0" smtClean="0"/>
          </a:p>
          <a:p>
            <a:r>
              <a:rPr lang="uk-UA" sz="3000" dirty="0" smtClean="0"/>
              <a:t>4) </a:t>
            </a:r>
            <a:r>
              <a:rPr lang="uk-UA" sz="3000" dirty="0" err="1" smtClean="0"/>
              <a:t>обгрунтувати</a:t>
            </a:r>
            <a:r>
              <a:rPr lang="uk-UA" sz="3000" dirty="0" smtClean="0"/>
              <a:t> цінність концепту МАЙДАН.</a:t>
            </a:r>
            <a:endParaRPr lang="ru-RU" sz="3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858280" cy="5715040"/>
          </a:xfrm>
        </p:spPr>
        <p:txBody>
          <a:bodyPr>
            <a:normAutofit/>
          </a:bodyPr>
          <a:lstStyle/>
          <a:p>
            <a:pPr algn="just"/>
            <a:r>
              <a:rPr lang="uk-UA" sz="3000" dirty="0" smtClean="0"/>
              <a:t>Результатом пізнання людиною об’єктивного світу виступає картина світу, до складу якої входять </a:t>
            </a:r>
            <a:r>
              <a:rPr lang="uk-UA" sz="3000" b="1" dirty="0" smtClean="0"/>
              <a:t>концепти</a:t>
            </a:r>
            <a:r>
              <a:rPr lang="uk-UA" sz="3000" dirty="0" smtClean="0"/>
              <a:t> як ментальні одиниці інформації. </a:t>
            </a:r>
            <a:endParaRPr lang="uk-UA" sz="1500" dirty="0" smtClean="0"/>
          </a:p>
          <a:p>
            <a:pPr algn="just"/>
            <a:endParaRPr lang="uk-UA" sz="1500" dirty="0" smtClean="0"/>
          </a:p>
          <a:p>
            <a:pPr algn="just"/>
            <a:r>
              <a:rPr lang="uk-UA" sz="3000" dirty="0" smtClean="0"/>
              <a:t>Одним зі способів описання структури та наповнення </a:t>
            </a:r>
            <a:r>
              <a:rPr lang="uk-UA" sz="3000" b="1" dirty="0" smtClean="0"/>
              <a:t>концептів</a:t>
            </a:r>
            <a:r>
              <a:rPr lang="uk-UA" sz="3000" dirty="0" smtClean="0"/>
              <a:t> виступає тришарова модель.</a:t>
            </a:r>
            <a:endParaRPr lang="uk-UA" sz="1500" dirty="0" smtClean="0"/>
          </a:p>
          <a:p>
            <a:pPr algn="just"/>
            <a:endParaRPr lang="uk-UA" sz="1500" dirty="0" smtClean="0"/>
          </a:p>
          <a:p>
            <a:pPr algn="just"/>
            <a:r>
              <a:rPr lang="uk-UA" sz="3000" dirty="0" smtClean="0"/>
              <a:t>Вона являє собою єдність </a:t>
            </a:r>
            <a:r>
              <a:rPr lang="uk-UA" sz="3000" b="1" dirty="0" smtClean="0"/>
              <a:t>поняттєвої</a:t>
            </a:r>
            <a:r>
              <a:rPr lang="uk-UA" sz="3000" dirty="0" smtClean="0"/>
              <a:t>,</a:t>
            </a:r>
            <a:r>
              <a:rPr lang="uk-UA" sz="3000" b="1" dirty="0" smtClean="0"/>
              <a:t> </a:t>
            </a:r>
            <a:r>
              <a:rPr lang="uk-UA" sz="3000" b="1" dirty="0" err="1" smtClean="0"/>
              <a:t>перцептивно-образної</a:t>
            </a:r>
            <a:r>
              <a:rPr lang="uk-UA" sz="3000" b="1" dirty="0" smtClean="0"/>
              <a:t> та</a:t>
            </a:r>
            <a:r>
              <a:rPr lang="uk-UA" sz="3000" dirty="0" smtClean="0"/>
              <a:t> </a:t>
            </a:r>
            <a:r>
              <a:rPr lang="uk-UA" sz="3000" b="1" dirty="0" err="1" smtClean="0"/>
              <a:t>валоративної</a:t>
            </a:r>
            <a:r>
              <a:rPr lang="uk-UA" sz="3000" dirty="0" smtClean="0"/>
              <a:t> складових.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Ім</a:t>
            </a:r>
            <a:r>
              <a:rPr lang="en-US" dirty="0" smtClean="0"/>
              <a:t>’</a:t>
            </a:r>
            <a:r>
              <a:rPr lang="ru-RU" dirty="0" smtClean="0"/>
              <a:t>я концепту МАЙДАН </a:t>
            </a:r>
            <a:r>
              <a:rPr lang="uk-UA" dirty="0" smtClean="0"/>
              <a:t>походить зі східних мов: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49424"/>
            <a:ext cx="9144000" cy="4608576"/>
          </a:xfrm>
        </p:spPr>
        <p:txBody>
          <a:bodyPr>
            <a:normAutofit/>
          </a:bodyPr>
          <a:lstStyle/>
          <a:p>
            <a:r>
              <a:rPr lang="ru-RU" sz="2950" dirty="0" err="1" smtClean="0"/>
              <a:t>перська</a:t>
            </a:r>
            <a:r>
              <a:rPr lang="ru-RU" sz="2950" dirty="0" smtClean="0"/>
              <a:t> </a:t>
            </a:r>
            <a:r>
              <a:rPr lang="ru-RU" sz="2950" dirty="0" err="1" smtClean="0"/>
              <a:t>мова</a:t>
            </a:r>
            <a:r>
              <a:rPr lang="ru-RU" sz="2950" dirty="0" smtClean="0"/>
              <a:t>: </a:t>
            </a:r>
            <a:r>
              <a:rPr lang="ar-AE" sz="3200" b="1" i="1" dirty="0" smtClean="0"/>
              <a:t>ميدان‎</a:t>
            </a:r>
            <a:r>
              <a:rPr lang="ru-RU" sz="3200" b="1" i="1" dirty="0" smtClean="0"/>
              <a:t> (</a:t>
            </a:r>
            <a:r>
              <a:rPr lang="uk-UA" sz="2950" b="1" i="1" dirty="0" err="1" smtClean="0"/>
              <a:t>meydâ</a:t>
            </a:r>
            <a:r>
              <a:rPr lang="de-DE" sz="2950" b="1" i="1" dirty="0" smtClean="0"/>
              <a:t>n</a:t>
            </a:r>
            <a:r>
              <a:rPr lang="ru-RU" sz="2950" b="1" i="1" dirty="0" smtClean="0"/>
              <a:t>)</a:t>
            </a:r>
            <a:r>
              <a:rPr lang="en-US" sz="2950" i="1" dirty="0" smtClean="0"/>
              <a:t> – </a:t>
            </a:r>
            <a:r>
              <a:rPr lang="uk-UA" sz="2950" i="1" dirty="0" smtClean="0"/>
              <a:t>центральне місце зборів</a:t>
            </a:r>
          </a:p>
          <a:p>
            <a:r>
              <a:rPr lang="uk-UA" sz="2950" dirty="0" smtClean="0"/>
              <a:t>арабська мова: </a:t>
            </a:r>
            <a:r>
              <a:rPr lang="ar-AE" sz="3200" b="1" i="1" dirty="0" smtClean="0"/>
              <a:t>ميدان‎</a:t>
            </a:r>
            <a:r>
              <a:rPr lang="ru-RU" sz="3200" b="1" i="1" dirty="0" smtClean="0"/>
              <a:t> (</a:t>
            </a:r>
            <a:r>
              <a:rPr lang="uk-UA" sz="2950" b="1" i="1" dirty="0" err="1" smtClean="0"/>
              <a:t>maydān</a:t>
            </a:r>
            <a:r>
              <a:rPr lang="uk-UA" sz="2950" b="1" i="1" dirty="0" smtClean="0"/>
              <a:t>) </a:t>
            </a:r>
            <a:r>
              <a:rPr lang="uk-UA" sz="2950" i="1" dirty="0" smtClean="0"/>
              <a:t>– площа</a:t>
            </a:r>
            <a:endParaRPr lang="ru-RU" sz="295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86256"/>
            <a:ext cx="9144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dirty="0" err="1" smtClean="0"/>
              <a:t>Обидві</a:t>
            </a:r>
            <a:r>
              <a:rPr lang="ru-RU" sz="3000" dirty="0" smtClean="0"/>
              <a:t> </a:t>
            </a:r>
            <a:r>
              <a:rPr lang="ru-RU" sz="3000" dirty="0" err="1" smtClean="0"/>
              <a:t>лексеми</a:t>
            </a:r>
            <a:r>
              <a:rPr lang="ru-RU" sz="3000" dirty="0" smtClean="0"/>
              <a:t> </a:t>
            </a:r>
            <a:r>
              <a:rPr lang="ru-RU" sz="3000" dirty="0" err="1" smtClean="0"/>
              <a:t>еволюціонували</a:t>
            </a:r>
            <a:r>
              <a:rPr lang="ru-RU" sz="3000" dirty="0" smtClean="0"/>
              <a:t> </a:t>
            </a:r>
            <a:r>
              <a:rPr lang="ru-RU" sz="3000" dirty="0" err="1" smtClean="0"/>
              <a:t>від</a:t>
            </a:r>
            <a:r>
              <a:rPr lang="ru-RU" sz="3000" dirty="0" smtClean="0"/>
              <a:t> </a:t>
            </a:r>
            <a:r>
              <a:rPr lang="ru-RU" sz="3000" dirty="0" err="1" smtClean="0"/>
              <a:t>одиниці</a:t>
            </a:r>
            <a:r>
              <a:rPr lang="ru-RU" sz="3000" dirty="0" smtClean="0"/>
              <a:t> </a:t>
            </a:r>
            <a:r>
              <a:rPr lang="ru-RU" sz="3000" dirty="0" err="1" smtClean="0"/>
              <a:t>протоіндоєвропейського</a:t>
            </a:r>
            <a:r>
              <a:rPr lang="ru-RU" sz="3000" dirty="0" smtClean="0"/>
              <a:t> </a:t>
            </a:r>
            <a:r>
              <a:rPr lang="ru-RU" sz="3000" dirty="0" err="1" smtClean="0"/>
              <a:t>походження</a:t>
            </a:r>
            <a:r>
              <a:rPr lang="ru-RU" sz="3000" dirty="0" smtClean="0"/>
              <a:t> </a:t>
            </a:r>
            <a:r>
              <a:rPr lang="en-US" sz="3000" b="1" i="1" dirty="0" err="1" smtClean="0"/>
              <a:t>médyos</a:t>
            </a:r>
            <a:r>
              <a:rPr lang="en-US" sz="3000" dirty="0" smtClean="0"/>
              <a:t> </a:t>
            </a:r>
            <a:r>
              <a:rPr lang="ru-RU" sz="3000" dirty="0" smtClean="0"/>
              <a:t>(«</a:t>
            </a:r>
            <a:r>
              <a:rPr lang="ru-RU" sz="3000" dirty="0" err="1" smtClean="0"/>
              <a:t>середній</a:t>
            </a:r>
            <a:r>
              <a:rPr lang="ru-RU" sz="3000" dirty="0" smtClean="0"/>
              <a:t>»). 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Етимолог</a:t>
            </a:r>
            <a:r>
              <a:rPr lang="uk-UA" dirty="0" err="1" smtClean="0"/>
              <a:t>ічні</a:t>
            </a:r>
            <a:r>
              <a:rPr lang="uk-UA" dirty="0" smtClean="0"/>
              <a:t> паралелі імені концепту просліджуються серед генеалогічно неоднорідних мов: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14620"/>
            <a:ext cx="8229600" cy="3753632"/>
          </a:xfrm>
        </p:spPr>
        <p:txBody>
          <a:bodyPr/>
          <a:lstStyle/>
          <a:p>
            <a:r>
              <a:rPr lang="uk-UA" dirty="0" smtClean="0"/>
              <a:t>лат. </a:t>
            </a:r>
            <a:r>
              <a:rPr lang="uk-UA" b="1" i="1" dirty="0" err="1" smtClean="0"/>
              <a:t>medius</a:t>
            </a:r>
            <a:r>
              <a:rPr lang="uk-UA" i="1" dirty="0" smtClean="0"/>
              <a:t> (середній, центральний);</a:t>
            </a:r>
            <a:endParaRPr lang="uk-UA" sz="1000" i="1" dirty="0" smtClean="0"/>
          </a:p>
          <a:p>
            <a:endParaRPr lang="uk-UA" sz="1000" i="1" dirty="0" smtClean="0"/>
          </a:p>
          <a:p>
            <a:pPr lvl="0">
              <a:buClr>
                <a:srgbClr val="A04DA3"/>
              </a:buClr>
            </a:pPr>
            <a:r>
              <a:rPr lang="uk-UA" dirty="0" smtClean="0"/>
              <a:t>нім.</a:t>
            </a:r>
            <a:r>
              <a:rPr lang="uk-UA" i="1" dirty="0" smtClean="0"/>
              <a:t> </a:t>
            </a:r>
            <a:r>
              <a:rPr lang="uk-UA" b="1" i="1" dirty="0" err="1" smtClean="0"/>
              <a:t>mittel</a:t>
            </a:r>
            <a:r>
              <a:rPr lang="uk-UA" i="1" dirty="0" smtClean="0"/>
              <a:t> (середній, центральний);</a:t>
            </a:r>
          </a:p>
          <a:p>
            <a:pPr lvl="0">
              <a:buClr>
                <a:srgbClr val="A04DA3"/>
              </a:buClr>
            </a:pPr>
            <a:endParaRPr lang="uk-UA" sz="1000" i="1" dirty="0" smtClean="0">
              <a:solidFill>
                <a:prstClr val="black"/>
              </a:solidFill>
            </a:endParaRPr>
          </a:p>
          <a:p>
            <a:r>
              <a:rPr lang="uk-UA" dirty="0" smtClean="0"/>
              <a:t>англ.</a:t>
            </a:r>
            <a:r>
              <a:rPr lang="uk-UA" i="1" dirty="0" smtClean="0"/>
              <a:t> </a:t>
            </a:r>
            <a:r>
              <a:rPr lang="uk-UA" b="1" i="1" dirty="0" err="1" smtClean="0"/>
              <a:t>middle</a:t>
            </a:r>
            <a:r>
              <a:rPr lang="uk-UA" i="1" dirty="0" smtClean="0"/>
              <a:t> (середній);</a:t>
            </a:r>
            <a:endParaRPr lang="uk-UA" sz="1000" i="1" dirty="0" smtClean="0"/>
          </a:p>
          <a:p>
            <a:endParaRPr lang="uk-UA" sz="1000" i="1" dirty="0" smtClean="0"/>
          </a:p>
          <a:p>
            <a:r>
              <a:rPr lang="uk-UA" dirty="0" smtClean="0"/>
              <a:t>пол. </a:t>
            </a:r>
            <a:r>
              <a:rPr lang="uk-UA" b="1" i="1" dirty="0" err="1" smtClean="0"/>
              <a:t>między</a:t>
            </a:r>
            <a:r>
              <a:rPr lang="uk-UA" i="1" dirty="0" smtClean="0"/>
              <a:t> (посеред);</a:t>
            </a:r>
            <a:endParaRPr lang="uk-UA" sz="1000" i="1" dirty="0" smtClean="0"/>
          </a:p>
          <a:p>
            <a:pPr>
              <a:buNone/>
            </a:pPr>
            <a:endParaRPr lang="uk-UA" sz="1000" i="1" dirty="0" smtClean="0"/>
          </a:p>
          <a:p>
            <a:r>
              <a:rPr lang="uk-UA" dirty="0" err="1" smtClean="0"/>
              <a:t>санск</a:t>
            </a:r>
            <a:r>
              <a:rPr lang="uk-UA" dirty="0" smtClean="0"/>
              <a:t>. </a:t>
            </a:r>
            <a:r>
              <a:rPr lang="hi-IN" b="1" i="1" dirty="0" smtClean="0"/>
              <a:t>मध्य</a:t>
            </a:r>
            <a:r>
              <a:rPr lang="uk-UA" b="1" i="1" dirty="0" smtClean="0"/>
              <a:t> (</a:t>
            </a:r>
            <a:r>
              <a:rPr lang="uk-UA" b="1" i="1" dirty="0" err="1" smtClean="0"/>
              <a:t>madhya</a:t>
            </a:r>
            <a:r>
              <a:rPr lang="uk-UA" b="1" i="1" dirty="0" smtClean="0"/>
              <a:t>) </a:t>
            </a:r>
            <a:r>
              <a:rPr lang="uk-UA" i="1" dirty="0" smtClean="0"/>
              <a:t>(центральний, середній).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Семантичні сходження </a:t>
            </a:r>
            <a:r>
              <a:rPr lang="uk-UA" b="1" dirty="0" smtClean="0"/>
              <a:t>поняттєвого шару</a:t>
            </a:r>
            <a:r>
              <a:rPr lang="uk-UA" dirty="0" smtClean="0"/>
              <a:t> концепту МАЙДАН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endParaRPr lang="ru-RU" dirty="0"/>
          </a:p>
        </p:txBody>
      </p:sp>
      <p:pic>
        <p:nvPicPr>
          <p:cNvPr id="7" name="Рисунок 6" descr="сем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714488"/>
            <a:ext cx="5136224" cy="4900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Модель поняттєвого шару концепту МАЙДАН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endParaRPr lang="ru-RU" dirty="0"/>
          </a:p>
        </p:txBody>
      </p:sp>
      <p:pic>
        <p:nvPicPr>
          <p:cNvPr id="9" name="Рисунок 8" descr="сем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00240"/>
            <a:ext cx="7644731" cy="426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00011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Встановлено концептуальні ознаки </a:t>
            </a:r>
            <a:r>
              <a:rPr lang="uk-UA" b="1" dirty="0" smtClean="0"/>
              <a:t>поняттєвого шару </a:t>
            </a:r>
            <a:r>
              <a:rPr lang="uk-UA" dirty="0" smtClean="0"/>
              <a:t>концепту МАЙДАН: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714488"/>
            <a:ext cx="5929322" cy="5143512"/>
          </a:xfrm>
        </p:spPr>
        <p:txBody>
          <a:bodyPr>
            <a:noAutofit/>
          </a:bodyPr>
          <a:lstStyle/>
          <a:p>
            <a:r>
              <a:rPr lang="uk-UA" sz="3000" dirty="0" smtClean="0"/>
              <a:t>в </a:t>
            </a:r>
            <a:r>
              <a:rPr lang="uk-UA" sz="3000" b="1" dirty="0" smtClean="0"/>
              <a:t>діахронії</a:t>
            </a:r>
            <a:r>
              <a:rPr lang="uk-UA" sz="3000" dirty="0" smtClean="0"/>
              <a:t>: етимон імені концепту – </a:t>
            </a:r>
            <a:r>
              <a:rPr lang="uk-UA" sz="3000" b="1" dirty="0" smtClean="0"/>
              <a:t>«центральне, відкрите місце в полі зору людини»</a:t>
            </a:r>
            <a:r>
              <a:rPr lang="uk-UA" sz="3000" dirty="0" smtClean="0"/>
              <a:t>,</a:t>
            </a:r>
            <a:r>
              <a:rPr lang="uk-UA" sz="3000" b="1" dirty="0" smtClean="0"/>
              <a:t> </a:t>
            </a:r>
            <a:r>
              <a:rPr lang="uk-UA" sz="3000" dirty="0" smtClean="0"/>
              <a:t>– корелює із символізмом </a:t>
            </a:r>
            <a:r>
              <a:rPr lang="uk-UA" sz="3000" dirty="0" err="1" smtClean="0"/>
              <a:t>майданівського</a:t>
            </a:r>
            <a:r>
              <a:rPr lang="uk-UA" sz="3000" dirty="0" smtClean="0"/>
              <a:t> революційного руху, його закликами до </a:t>
            </a:r>
            <a:r>
              <a:rPr lang="uk-UA" sz="3000" b="1" dirty="0" smtClean="0"/>
              <a:t>відкритості та прозорості ведення політики </a:t>
            </a:r>
            <a:r>
              <a:rPr lang="uk-UA" sz="3000" dirty="0" smtClean="0"/>
              <a:t>у країні за участі народу.</a:t>
            </a:r>
            <a:endParaRPr lang="uk-UA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3000" dirty="0"/>
          </a:p>
        </p:txBody>
      </p:sp>
      <p:pic>
        <p:nvPicPr>
          <p:cNvPr id="4" name="Рисунок 3" descr="не.jpeg"/>
          <p:cNvPicPr>
            <a:picLocks noChangeAspect="1"/>
          </p:cNvPicPr>
          <p:nvPr/>
        </p:nvPicPr>
        <p:blipFill>
          <a:blip r:embed="rId2"/>
          <a:srcRect r="53929"/>
          <a:stretch>
            <a:fillRect/>
          </a:stretch>
        </p:blipFill>
        <p:spPr>
          <a:xfrm>
            <a:off x="5786446" y="1714488"/>
            <a:ext cx="3071802" cy="443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415</TotalTime>
  <Words>714</Words>
  <Application>Microsoft Office PowerPoint</Application>
  <PresentationFormat>Экран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Семантико-когнітивне моделювання  концепту МАЙДАН (на матеріалі німецькомовних Інтернет-ЗМІ)</vt:lpstr>
      <vt:lpstr>Метою дослідження</vt:lpstr>
      <vt:lpstr>Реалізація мети передбачає виконання таких завдань: </vt:lpstr>
      <vt:lpstr>Презентация PowerPoint</vt:lpstr>
      <vt:lpstr>Ім’я концепту МАЙДАН походить зі східних мов:</vt:lpstr>
      <vt:lpstr>Етимологічні паралелі імені концепту просліджуються серед генеалогічно неоднорідних мов:</vt:lpstr>
      <vt:lpstr>Семантичні сходження поняттєвого шару концепту МАЙДАН  </vt:lpstr>
      <vt:lpstr>Модель поняттєвого шару концепту МАЙДАН </vt:lpstr>
      <vt:lpstr>Встановлено концептуальні ознаки поняттєвого шару концепту МАЙДАН: </vt:lpstr>
      <vt:lpstr>Встановлено концептуальні ознаки поняттєвого шару концепту МАЙДАН: </vt:lpstr>
      <vt:lpstr>Метафорична концептуалізація майдану:</vt:lpstr>
      <vt:lpstr>  </vt:lpstr>
      <vt:lpstr>  </vt:lpstr>
      <vt:lpstr>Цінність концепту МАЙДАН:</vt:lpstr>
      <vt:lpstr>  </vt:lpstr>
      <vt:lpstr> </vt:lpstr>
      <vt:lpstr> </vt:lpstr>
      <vt:lpstr> </vt:lpstr>
      <vt:lpstr> </vt:lpstr>
      <vt:lpstr>ДЯКУЮ ЗА УВАГУ!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Семантико-когнітивне моделювання концепту МАЙДАН (на матеріалі німецькомовних Інтернет-ЗМІ)</dc:title>
  <dc:creator>Irka</dc:creator>
  <cp:lastModifiedBy>RePack by Diakov</cp:lastModifiedBy>
  <cp:revision>95</cp:revision>
  <dcterms:created xsi:type="dcterms:W3CDTF">2014-12-08T08:37:10Z</dcterms:created>
  <dcterms:modified xsi:type="dcterms:W3CDTF">2015-01-20T11:35:20Z</dcterms:modified>
</cp:coreProperties>
</file>