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78" r:id="rId8"/>
    <p:sldId id="279" r:id="rId9"/>
    <p:sldId id="280" r:id="rId10"/>
    <p:sldId id="281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7346" autoAdjust="0"/>
  </p:normalViewPr>
  <p:slideViewPr>
    <p:cSldViewPr snapToGrid="0">
      <p:cViewPr varScale="1">
        <p:scale>
          <a:sx n="88" d="100"/>
          <a:sy n="88" d="100"/>
        </p:scale>
        <p:origin x="4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5E9015-42A2-4885-9365-AC38363A208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CFFC77-8EC2-4137-8027-1FF594676EF7}">
      <dgm:prSet phldrT="[Текст]"/>
      <dgm:spPr/>
      <dgm:t>
        <a:bodyPr/>
        <a:lstStyle/>
        <a:p>
          <a:endParaRPr lang="ru-RU" dirty="0"/>
        </a:p>
      </dgm:t>
    </dgm:pt>
    <dgm:pt modelId="{0FF282D8-D14B-4005-97C1-99D003716245}" type="parTrans" cxnId="{E05D9E96-9B5E-404E-9586-3EC3B56D72CA}">
      <dgm:prSet/>
      <dgm:spPr/>
      <dgm:t>
        <a:bodyPr/>
        <a:lstStyle/>
        <a:p>
          <a:endParaRPr lang="ru-RU"/>
        </a:p>
      </dgm:t>
    </dgm:pt>
    <dgm:pt modelId="{8CC17835-CF70-4518-80D3-1DD96826F5A7}" type="sibTrans" cxnId="{E05D9E96-9B5E-404E-9586-3EC3B56D72CA}">
      <dgm:prSet/>
      <dgm:spPr/>
      <dgm:t>
        <a:bodyPr/>
        <a:lstStyle/>
        <a:p>
          <a:endParaRPr lang="ru-RU"/>
        </a:p>
      </dgm:t>
    </dgm:pt>
    <dgm:pt modelId="{D28C04C9-0BD2-49A0-A850-0736669E9893}">
      <dgm:prSet phldrT="[Текст]"/>
      <dgm:spPr/>
      <dgm:t>
        <a:bodyPr/>
        <a:lstStyle/>
        <a:p>
          <a:endParaRPr lang="ru-RU" dirty="0"/>
        </a:p>
      </dgm:t>
    </dgm:pt>
    <dgm:pt modelId="{46E10D63-F761-4C42-A5A3-C60B75B3EBFC}" type="parTrans" cxnId="{7BF7C949-CDE3-4525-9E93-11F843D274AD}">
      <dgm:prSet/>
      <dgm:spPr/>
      <dgm:t>
        <a:bodyPr/>
        <a:lstStyle/>
        <a:p>
          <a:endParaRPr lang="ru-RU"/>
        </a:p>
      </dgm:t>
    </dgm:pt>
    <dgm:pt modelId="{AF294A5F-7265-4F55-8437-3AF9D4F682C0}" type="sibTrans" cxnId="{7BF7C949-CDE3-4525-9E93-11F843D274AD}">
      <dgm:prSet/>
      <dgm:spPr/>
      <dgm:t>
        <a:bodyPr/>
        <a:lstStyle/>
        <a:p>
          <a:endParaRPr lang="ru-RU"/>
        </a:p>
      </dgm:t>
    </dgm:pt>
    <dgm:pt modelId="{447ECD9F-3CA5-4235-B697-5BF81E5006C6}">
      <dgm:prSet phldrT="[Текст]"/>
      <dgm:spPr/>
      <dgm:t>
        <a:bodyPr/>
        <a:lstStyle/>
        <a:p>
          <a:endParaRPr lang="ru-RU" dirty="0"/>
        </a:p>
      </dgm:t>
    </dgm:pt>
    <dgm:pt modelId="{8282B5B8-43E2-4AFB-B9F3-D2C1928A1351}" type="sibTrans" cxnId="{7E9B00F4-FAE5-437E-A06F-2B9B550501C7}">
      <dgm:prSet/>
      <dgm:spPr/>
      <dgm:t>
        <a:bodyPr/>
        <a:lstStyle/>
        <a:p>
          <a:endParaRPr lang="ru-RU"/>
        </a:p>
      </dgm:t>
    </dgm:pt>
    <dgm:pt modelId="{1098EF27-B67D-4C21-B836-5607475FB8F3}" type="parTrans" cxnId="{7E9B00F4-FAE5-437E-A06F-2B9B550501C7}">
      <dgm:prSet/>
      <dgm:spPr/>
      <dgm:t>
        <a:bodyPr/>
        <a:lstStyle/>
        <a:p>
          <a:endParaRPr lang="ru-RU"/>
        </a:p>
      </dgm:t>
    </dgm:pt>
    <dgm:pt modelId="{96D9C371-D11F-4467-8D42-9208CD5A1F49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планування та проведення нових типів уроків, які не передбачені як обов’язкові навчальною програмою (бінарні, інтегровані і т. д.)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5FC5CA-5709-4240-A041-62E8D84C1368}" type="parTrans" cxnId="{AC832347-F664-4891-B9F7-CA57CE880B11}">
      <dgm:prSet/>
      <dgm:spPr/>
      <dgm:t>
        <a:bodyPr/>
        <a:lstStyle/>
        <a:p>
          <a:endParaRPr lang="ru-RU"/>
        </a:p>
      </dgm:t>
    </dgm:pt>
    <dgm:pt modelId="{941146F0-C355-43CB-BBD9-9CBCBAE0C52D}" type="sibTrans" cxnId="{AC832347-F664-4891-B9F7-CA57CE880B11}">
      <dgm:prSet/>
      <dgm:spPr/>
      <dgm:t>
        <a:bodyPr/>
        <a:lstStyle/>
        <a:p>
          <a:endParaRPr lang="ru-RU"/>
        </a:p>
      </dgm:t>
    </dgm:pt>
    <dgm:pt modelId="{617876E8-79D7-480E-A5ED-74C9747BCA40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 та втілення навчальних проектів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809B73-63D2-435C-BCAD-CA8494C6AD92}" type="parTrans" cxnId="{43D375A2-B5BA-47A1-B1E2-447F988099FD}">
      <dgm:prSet/>
      <dgm:spPr/>
      <dgm:t>
        <a:bodyPr/>
        <a:lstStyle/>
        <a:p>
          <a:endParaRPr lang="ru-RU"/>
        </a:p>
      </dgm:t>
    </dgm:pt>
    <dgm:pt modelId="{B641E86F-E39E-42C1-A7BD-A040AE5A82C9}" type="sibTrans" cxnId="{43D375A2-B5BA-47A1-B1E2-447F988099FD}">
      <dgm:prSet/>
      <dgm:spPr/>
      <dgm:t>
        <a:bodyPr/>
        <a:lstStyle/>
        <a:p>
          <a:endParaRPr lang="ru-RU"/>
        </a:p>
      </dgm:t>
    </dgm:pt>
    <dgm:pt modelId="{D905BB8E-9731-472A-80ED-B41247EFF26E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тематичних тижнів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5CABE8-3AD7-404F-8CBE-B2E3B26B5D05}" type="parTrans" cxnId="{B24075A8-3E05-41A6-BEB1-9FA08C030839}">
      <dgm:prSet/>
      <dgm:spPr/>
      <dgm:t>
        <a:bodyPr/>
        <a:lstStyle/>
        <a:p>
          <a:endParaRPr lang="ru-RU"/>
        </a:p>
      </dgm:t>
    </dgm:pt>
    <dgm:pt modelId="{A4EA3E43-8AE5-4E67-8BD6-5C233D28BB3B}" type="sibTrans" cxnId="{B24075A8-3E05-41A6-BEB1-9FA08C030839}">
      <dgm:prSet/>
      <dgm:spPr/>
      <dgm:t>
        <a:bodyPr/>
        <a:lstStyle/>
        <a:p>
          <a:endParaRPr lang="ru-RU"/>
        </a:p>
      </dgm:t>
    </dgm:pt>
    <dgm:pt modelId="{00430CFC-1B20-4F4D-8E22-1D6555693D22}" type="pres">
      <dgm:prSet presAssocID="{AF5E9015-42A2-4885-9365-AC38363A20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B39CC7-E256-42F1-8E87-D3350CF7819F}" type="pres">
      <dgm:prSet presAssocID="{7CCFFC77-8EC2-4137-8027-1FF594676EF7}" presName="composite" presStyleCnt="0"/>
      <dgm:spPr/>
    </dgm:pt>
    <dgm:pt modelId="{22A186E3-9EA9-4E23-84BF-1644CA003495}" type="pres">
      <dgm:prSet presAssocID="{7CCFFC77-8EC2-4137-8027-1FF594676EF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747C6B-5AB5-4B1E-8957-A3286B67265F}" type="pres">
      <dgm:prSet presAssocID="{7CCFFC77-8EC2-4137-8027-1FF594676EF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026E82-4297-4244-9B9F-099D023CA24F}" type="pres">
      <dgm:prSet presAssocID="{8CC17835-CF70-4518-80D3-1DD96826F5A7}" presName="space" presStyleCnt="0"/>
      <dgm:spPr/>
    </dgm:pt>
    <dgm:pt modelId="{5227503C-2583-4834-A187-011A453CEE81}" type="pres">
      <dgm:prSet presAssocID="{D28C04C9-0BD2-49A0-A850-0736669E9893}" presName="composite" presStyleCnt="0"/>
      <dgm:spPr/>
    </dgm:pt>
    <dgm:pt modelId="{366AD69A-FBC3-4A24-900E-C48AC0E6B0A3}" type="pres">
      <dgm:prSet presAssocID="{D28C04C9-0BD2-49A0-A850-0736669E989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727B4-A75C-468E-8BD7-992ECB1B5FD2}" type="pres">
      <dgm:prSet presAssocID="{D28C04C9-0BD2-49A0-A850-0736669E989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F118E-39A0-43AD-826D-41DE1154F08B}" type="pres">
      <dgm:prSet presAssocID="{AF294A5F-7265-4F55-8437-3AF9D4F682C0}" presName="space" presStyleCnt="0"/>
      <dgm:spPr/>
    </dgm:pt>
    <dgm:pt modelId="{E4502152-C815-4F42-AAF4-BB7C7E1B3A51}" type="pres">
      <dgm:prSet presAssocID="{447ECD9F-3CA5-4235-B697-5BF81E5006C6}" presName="composite" presStyleCnt="0"/>
      <dgm:spPr/>
    </dgm:pt>
    <dgm:pt modelId="{31D5F55F-D31C-4EB9-8109-50654A2D3E38}" type="pres">
      <dgm:prSet presAssocID="{447ECD9F-3CA5-4235-B697-5BF81E5006C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5A23F-61FE-4527-B2B8-06CB80AB360C}" type="pres">
      <dgm:prSet presAssocID="{447ECD9F-3CA5-4235-B697-5BF81E5006C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9B00F4-FAE5-437E-A06F-2B9B550501C7}" srcId="{AF5E9015-42A2-4885-9365-AC38363A208E}" destId="{447ECD9F-3CA5-4235-B697-5BF81E5006C6}" srcOrd="2" destOrd="0" parTransId="{1098EF27-B67D-4C21-B836-5607475FB8F3}" sibTransId="{8282B5B8-43E2-4AFB-B9F3-D2C1928A1351}"/>
    <dgm:cxn modelId="{1F8C14D8-89AB-4F43-9E39-1958841CF958}" type="presOf" srcId="{447ECD9F-3CA5-4235-B697-5BF81E5006C6}" destId="{31D5F55F-D31C-4EB9-8109-50654A2D3E38}" srcOrd="0" destOrd="0" presId="urn:microsoft.com/office/officeart/2005/8/layout/hList1"/>
    <dgm:cxn modelId="{04CC4EF6-7BCA-4307-9436-84961C572C1F}" type="presOf" srcId="{D28C04C9-0BD2-49A0-A850-0736669E9893}" destId="{366AD69A-FBC3-4A24-900E-C48AC0E6B0A3}" srcOrd="0" destOrd="0" presId="urn:microsoft.com/office/officeart/2005/8/layout/hList1"/>
    <dgm:cxn modelId="{5F4FFE86-0E8F-469B-A34F-3ECED65DDA04}" type="presOf" srcId="{AF5E9015-42A2-4885-9365-AC38363A208E}" destId="{00430CFC-1B20-4F4D-8E22-1D6555693D22}" srcOrd="0" destOrd="0" presId="urn:microsoft.com/office/officeart/2005/8/layout/hList1"/>
    <dgm:cxn modelId="{7BF7C949-CDE3-4525-9E93-11F843D274AD}" srcId="{AF5E9015-42A2-4885-9365-AC38363A208E}" destId="{D28C04C9-0BD2-49A0-A850-0736669E9893}" srcOrd="1" destOrd="0" parTransId="{46E10D63-F761-4C42-A5A3-C60B75B3EBFC}" sibTransId="{AF294A5F-7265-4F55-8437-3AF9D4F682C0}"/>
    <dgm:cxn modelId="{E05D9E96-9B5E-404E-9586-3EC3B56D72CA}" srcId="{AF5E9015-42A2-4885-9365-AC38363A208E}" destId="{7CCFFC77-8EC2-4137-8027-1FF594676EF7}" srcOrd="0" destOrd="0" parTransId="{0FF282D8-D14B-4005-97C1-99D003716245}" sibTransId="{8CC17835-CF70-4518-80D3-1DD96826F5A7}"/>
    <dgm:cxn modelId="{43D375A2-B5BA-47A1-B1E2-447F988099FD}" srcId="{D28C04C9-0BD2-49A0-A850-0736669E9893}" destId="{617876E8-79D7-480E-A5ED-74C9747BCA40}" srcOrd="0" destOrd="0" parTransId="{DA809B73-63D2-435C-BCAD-CA8494C6AD92}" sibTransId="{B641E86F-E39E-42C1-A7BD-A040AE5A82C9}"/>
    <dgm:cxn modelId="{496C2FAB-C566-4B62-819B-7CF0F7637315}" type="presOf" srcId="{96D9C371-D11F-4467-8D42-9208CD5A1F49}" destId="{A9747C6B-5AB5-4B1E-8957-A3286B67265F}" srcOrd="0" destOrd="0" presId="urn:microsoft.com/office/officeart/2005/8/layout/hList1"/>
    <dgm:cxn modelId="{B24075A8-3E05-41A6-BEB1-9FA08C030839}" srcId="{447ECD9F-3CA5-4235-B697-5BF81E5006C6}" destId="{D905BB8E-9731-472A-80ED-B41247EFF26E}" srcOrd="0" destOrd="0" parTransId="{FB5CABE8-3AD7-404F-8CBE-B2E3B26B5D05}" sibTransId="{A4EA3E43-8AE5-4E67-8BD6-5C233D28BB3B}"/>
    <dgm:cxn modelId="{AC832347-F664-4891-B9F7-CA57CE880B11}" srcId="{7CCFFC77-8EC2-4137-8027-1FF594676EF7}" destId="{96D9C371-D11F-4467-8D42-9208CD5A1F49}" srcOrd="0" destOrd="0" parTransId="{5A5FC5CA-5709-4240-A041-62E8D84C1368}" sibTransId="{941146F0-C355-43CB-BBD9-9CBCBAE0C52D}"/>
    <dgm:cxn modelId="{31584CE5-3D79-4D41-8322-03586F2736A7}" type="presOf" srcId="{D905BB8E-9731-472A-80ED-B41247EFF26E}" destId="{B455A23F-61FE-4527-B2B8-06CB80AB360C}" srcOrd="0" destOrd="0" presId="urn:microsoft.com/office/officeart/2005/8/layout/hList1"/>
    <dgm:cxn modelId="{88A824B4-EEA6-4D66-A70C-11509C4DB5A9}" type="presOf" srcId="{617876E8-79D7-480E-A5ED-74C9747BCA40}" destId="{3B2727B4-A75C-468E-8BD7-992ECB1B5FD2}" srcOrd="0" destOrd="0" presId="urn:microsoft.com/office/officeart/2005/8/layout/hList1"/>
    <dgm:cxn modelId="{F70D8524-3B81-4F78-A534-8A6D4DA66FC4}" type="presOf" srcId="{7CCFFC77-8EC2-4137-8027-1FF594676EF7}" destId="{22A186E3-9EA9-4E23-84BF-1644CA003495}" srcOrd="0" destOrd="0" presId="urn:microsoft.com/office/officeart/2005/8/layout/hList1"/>
    <dgm:cxn modelId="{DD170DAA-2DFF-47FD-8665-4D52B234FA28}" type="presParOf" srcId="{00430CFC-1B20-4F4D-8E22-1D6555693D22}" destId="{F3B39CC7-E256-42F1-8E87-D3350CF7819F}" srcOrd="0" destOrd="0" presId="urn:microsoft.com/office/officeart/2005/8/layout/hList1"/>
    <dgm:cxn modelId="{1065035B-D77D-41D2-A7BF-009928F2817F}" type="presParOf" srcId="{F3B39CC7-E256-42F1-8E87-D3350CF7819F}" destId="{22A186E3-9EA9-4E23-84BF-1644CA003495}" srcOrd="0" destOrd="0" presId="urn:microsoft.com/office/officeart/2005/8/layout/hList1"/>
    <dgm:cxn modelId="{715FD64D-0FF5-4438-B95D-3F411EBE48DA}" type="presParOf" srcId="{F3B39CC7-E256-42F1-8E87-D3350CF7819F}" destId="{A9747C6B-5AB5-4B1E-8957-A3286B67265F}" srcOrd="1" destOrd="0" presId="urn:microsoft.com/office/officeart/2005/8/layout/hList1"/>
    <dgm:cxn modelId="{A7C56748-C761-4168-8C39-454FD299D946}" type="presParOf" srcId="{00430CFC-1B20-4F4D-8E22-1D6555693D22}" destId="{6B026E82-4297-4244-9B9F-099D023CA24F}" srcOrd="1" destOrd="0" presId="urn:microsoft.com/office/officeart/2005/8/layout/hList1"/>
    <dgm:cxn modelId="{CCE4581E-5CE2-46E8-99F3-656EB6981BE5}" type="presParOf" srcId="{00430CFC-1B20-4F4D-8E22-1D6555693D22}" destId="{5227503C-2583-4834-A187-011A453CEE81}" srcOrd="2" destOrd="0" presId="urn:microsoft.com/office/officeart/2005/8/layout/hList1"/>
    <dgm:cxn modelId="{0F4EA905-991C-442D-BF8B-578548422108}" type="presParOf" srcId="{5227503C-2583-4834-A187-011A453CEE81}" destId="{366AD69A-FBC3-4A24-900E-C48AC0E6B0A3}" srcOrd="0" destOrd="0" presId="urn:microsoft.com/office/officeart/2005/8/layout/hList1"/>
    <dgm:cxn modelId="{0616C74D-5349-467A-A961-D6E2690EA6C2}" type="presParOf" srcId="{5227503C-2583-4834-A187-011A453CEE81}" destId="{3B2727B4-A75C-468E-8BD7-992ECB1B5FD2}" srcOrd="1" destOrd="0" presId="urn:microsoft.com/office/officeart/2005/8/layout/hList1"/>
    <dgm:cxn modelId="{A90397A2-494F-4A0D-A6F6-AABC5C94782A}" type="presParOf" srcId="{00430CFC-1B20-4F4D-8E22-1D6555693D22}" destId="{523F118E-39A0-43AD-826D-41DE1154F08B}" srcOrd="3" destOrd="0" presId="urn:microsoft.com/office/officeart/2005/8/layout/hList1"/>
    <dgm:cxn modelId="{1400435F-7EBA-43FC-B839-F2714B522FF9}" type="presParOf" srcId="{00430CFC-1B20-4F4D-8E22-1D6555693D22}" destId="{E4502152-C815-4F42-AAF4-BB7C7E1B3A51}" srcOrd="4" destOrd="0" presId="urn:microsoft.com/office/officeart/2005/8/layout/hList1"/>
    <dgm:cxn modelId="{0CB95689-A4D2-484A-BA8A-CD15EAC0C2B9}" type="presParOf" srcId="{E4502152-C815-4F42-AAF4-BB7C7E1B3A51}" destId="{31D5F55F-D31C-4EB9-8109-50654A2D3E38}" srcOrd="0" destOrd="0" presId="urn:microsoft.com/office/officeart/2005/8/layout/hList1"/>
    <dgm:cxn modelId="{773CED18-3C92-48D7-9CEC-7B437666E518}" type="presParOf" srcId="{E4502152-C815-4F42-AAF4-BB7C7E1B3A51}" destId="{B455A23F-61FE-4527-B2B8-06CB80AB360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186E3-9EA9-4E23-84BF-1644CA003495}">
      <dsp:nvSpPr>
        <dsp:cNvPr id="0" name=""/>
        <dsp:cNvSpPr/>
      </dsp:nvSpPr>
      <dsp:spPr>
        <a:xfrm>
          <a:off x="3556" y="21458"/>
          <a:ext cx="3467099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3556" y="21458"/>
        <a:ext cx="3467099" cy="777600"/>
      </dsp:txXfrm>
    </dsp:sp>
    <dsp:sp modelId="{A9747C6B-5AB5-4B1E-8957-A3286B67265F}">
      <dsp:nvSpPr>
        <dsp:cNvPr id="0" name=""/>
        <dsp:cNvSpPr/>
      </dsp:nvSpPr>
      <dsp:spPr>
        <a:xfrm>
          <a:off x="3556" y="799058"/>
          <a:ext cx="3467099" cy="35575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планування та проведення нових типів уроків, які не передбачені як обов’язкові навчальною програмою (бінарні, інтегровані і т. д.)</a:t>
          </a:r>
          <a:endParaRPr lang="ru-RU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56" y="799058"/>
        <a:ext cx="3467099" cy="3557520"/>
      </dsp:txXfrm>
    </dsp:sp>
    <dsp:sp modelId="{366AD69A-FBC3-4A24-900E-C48AC0E6B0A3}">
      <dsp:nvSpPr>
        <dsp:cNvPr id="0" name=""/>
        <dsp:cNvSpPr/>
      </dsp:nvSpPr>
      <dsp:spPr>
        <a:xfrm>
          <a:off x="3956050" y="21458"/>
          <a:ext cx="3467099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3956050" y="21458"/>
        <a:ext cx="3467099" cy="777600"/>
      </dsp:txXfrm>
    </dsp:sp>
    <dsp:sp modelId="{3B2727B4-A75C-468E-8BD7-992ECB1B5FD2}">
      <dsp:nvSpPr>
        <dsp:cNvPr id="0" name=""/>
        <dsp:cNvSpPr/>
      </dsp:nvSpPr>
      <dsp:spPr>
        <a:xfrm>
          <a:off x="3956050" y="799058"/>
          <a:ext cx="3467099" cy="35575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 та втілення навчальних проектів</a:t>
          </a:r>
          <a:endParaRPr lang="ru-RU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56050" y="799058"/>
        <a:ext cx="3467099" cy="3557520"/>
      </dsp:txXfrm>
    </dsp:sp>
    <dsp:sp modelId="{31D5F55F-D31C-4EB9-8109-50654A2D3E38}">
      <dsp:nvSpPr>
        <dsp:cNvPr id="0" name=""/>
        <dsp:cNvSpPr/>
      </dsp:nvSpPr>
      <dsp:spPr>
        <a:xfrm>
          <a:off x="7908544" y="21458"/>
          <a:ext cx="3467099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7908544" y="21458"/>
        <a:ext cx="3467099" cy="777600"/>
      </dsp:txXfrm>
    </dsp:sp>
    <dsp:sp modelId="{B455A23F-61FE-4527-B2B8-06CB80AB360C}">
      <dsp:nvSpPr>
        <dsp:cNvPr id="0" name=""/>
        <dsp:cNvSpPr/>
      </dsp:nvSpPr>
      <dsp:spPr>
        <a:xfrm>
          <a:off x="7908544" y="799058"/>
          <a:ext cx="3467099" cy="35575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тематичних тижнів </a:t>
          </a:r>
          <a:endParaRPr lang="ru-RU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08544" y="799058"/>
        <a:ext cx="3467099" cy="3557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03D7-66F0-46F7-A7A4-4B98748F3AE8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67F2-E480-4FCA-AD79-E3073A94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268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03D7-66F0-46F7-A7A4-4B98748F3AE8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67F2-E480-4FCA-AD79-E3073A94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21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03D7-66F0-46F7-A7A4-4B98748F3AE8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67F2-E480-4FCA-AD79-E3073A94AD7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31312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03D7-66F0-46F7-A7A4-4B98748F3AE8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67F2-E480-4FCA-AD79-E3073A94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031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03D7-66F0-46F7-A7A4-4B98748F3AE8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67F2-E480-4FCA-AD79-E3073A94AD7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45271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03D7-66F0-46F7-A7A4-4B98748F3AE8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67F2-E480-4FCA-AD79-E3073A94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01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03D7-66F0-46F7-A7A4-4B98748F3AE8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67F2-E480-4FCA-AD79-E3073A94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649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03D7-66F0-46F7-A7A4-4B98748F3AE8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67F2-E480-4FCA-AD79-E3073A94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61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03D7-66F0-46F7-A7A4-4B98748F3AE8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67F2-E480-4FCA-AD79-E3073A94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42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03D7-66F0-46F7-A7A4-4B98748F3AE8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67F2-E480-4FCA-AD79-E3073A94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28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03D7-66F0-46F7-A7A4-4B98748F3AE8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67F2-E480-4FCA-AD79-E3073A94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63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03D7-66F0-46F7-A7A4-4B98748F3AE8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67F2-E480-4FCA-AD79-E3073A94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963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03D7-66F0-46F7-A7A4-4B98748F3AE8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67F2-E480-4FCA-AD79-E3073A94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965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03D7-66F0-46F7-A7A4-4B98748F3AE8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67F2-E480-4FCA-AD79-E3073A94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27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03D7-66F0-46F7-A7A4-4B98748F3AE8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67F2-E480-4FCA-AD79-E3073A94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85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03D7-66F0-46F7-A7A4-4B98748F3AE8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67F2-E480-4FCA-AD79-E3073A94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82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603D7-66F0-46F7-A7A4-4B98748F3AE8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95D67F2-E480-4FCA-AD79-E3073A94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73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9864" y="302491"/>
            <a:ext cx="8825658" cy="3329581"/>
          </a:xfrm>
        </p:spPr>
        <p:txBody>
          <a:bodyPr/>
          <a:lstStyle/>
          <a:p>
            <a:r>
              <a:rPr lang="uk-UA" dirty="0" smtClean="0">
                <a:solidFill>
                  <a:schemeClr val="tx1">
                    <a:lumMod val="75000"/>
                  </a:schemeClr>
                </a:solidFill>
                <a:latin typeface="Century Schoolbook" panose="02040604050505020304" pitchFamily="18" charset="0"/>
              </a:rPr>
              <a:t>Інтегровані уроки: іноземна мова та </a:t>
            </a:r>
            <a:r>
              <a:rPr lang="uk-UA" dirty="0" smtClean="0">
                <a:solidFill>
                  <a:schemeClr val="tx1">
                    <a:lumMod val="75000"/>
                  </a:schemeClr>
                </a:solidFill>
                <a:latin typeface="Century Schoolbook" panose="02040604050505020304" pitchFamily="18" charset="0"/>
              </a:rPr>
              <a:t>географія</a:t>
            </a:r>
            <a:endParaRPr lang="en-US" dirty="0">
              <a:solidFill>
                <a:schemeClr val="tx1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396657" y="4073236"/>
            <a:ext cx="10796900" cy="2078182"/>
          </a:xfrm>
        </p:spPr>
        <p:txBody>
          <a:bodyPr>
            <a:normAutofit/>
          </a:bodyPr>
          <a:lstStyle/>
          <a:p>
            <a:pPr algn="r"/>
            <a:r>
              <a:rPr lang="uk-UA" dirty="0" smtClean="0"/>
              <a:t>Виконав студент </a:t>
            </a:r>
            <a:r>
              <a:rPr lang="uk-UA" dirty="0" smtClean="0"/>
              <a:t>групи ПР-54 </a:t>
            </a:r>
          </a:p>
          <a:p>
            <a:pPr algn="r"/>
            <a:r>
              <a:rPr lang="uk-UA" dirty="0" smtClean="0"/>
              <a:t>Великодний Олександр Іванович</a:t>
            </a:r>
            <a:endParaRPr lang="uk-UA" dirty="0" smtClean="0"/>
          </a:p>
          <a:p>
            <a:pPr algn="r"/>
            <a:r>
              <a:rPr lang="uk-UA" dirty="0" smtClean="0"/>
              <a:t>Науковий керівник: </a:t>
            </a:r>
          </a:p>
          <a:p>
            <a:r>
              <a:rPr lang="uk-UA" dirty="0" err="1"/>
              <a:t>к.філол.н</a:t>
            </a:r>
            <a:r>
              <a:rPr lang="uk-UA" dirty="0"/>
              <a:t>., доцент</a:t>
            </a:r>
            <a:endParaRPr lang="en-US" dirty="0"/>
          </a:p>
          <a:p>
            <a:r>
              <a:rPr lang="uk-UA" dirty="0" err="1"/>
              <a:t>Шуменко</a:t>
            </a:r>
            <a:r>
              <a:rPr lang="uk-UA" dirty="0"/>
              <a:t> Ольга Анатоліївна</a:t>
            </a:r>
            <a:endParaRPr lang="en-US" dirty="0"/>
          </a:p>
        </p:txBody>
      </p:sp>
      <p:pic>
        <p:nvPicPr>
          <p:cNvPr id="1026" name="Picture 2" descr="ÐÐ°ÑÑÐ¸Ð½ÐºÐ¸ Ð¿Ð¾ Ð·Ð°Ð¿ÑÐ¾ÑÑ ÑÐ½ÑÐµÐ³ÑÐ°ÑÑ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4" y="3779836"/>
            <a:ext cx="5238750" cy="2295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840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7314"/>
          </a:xfrm>
        </p:spPr>
        <p:txBody>
          <a:bodyPr/>
          <a:lstStyle/>
          <a:p>
            <a:pPr algn="ctr"/>
            <a:r>
              <a:rPr lang="uk-UA" dirty="0" smtClean="0"/>
              <a:t>Урок-телеміст. Зразки вправ</a:t>
            </a:r>
            <a:endParaRPr lang="en-US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527" b="2692"/>
          <a:stretch/>
        </p:blipFill>
        <p:spPr bwMode="auto">
          <a:xfrm>
            <a:off x="612053" y="1516154"/>
            <a:ext cx="6546394" cy="2961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4704216"/>
            <a:ext cx="6481113" cy="2015490"/>
          </a:xfrm>
          <a:prstGeom prst="rect">
            <a:avLst/>
          </a:prstGeom>
        </p:spPr>
      </p:pic>
      <p:pic>
        <p:nvPicPr>
          <p:cNvPr id="6146" name="Picture 2" descr="ÐÐ°ÑÑÐ¸Ð½ÐºÐ¸ Ð¿Ð¾ Ð·Ð°Ð¿ÑÐ¾ÑÑ ÑÑÐ¾Ðº ÑÐµÐ»ÐµÐ¼ÑÑÑ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0" y="1849800"/>
            <a:ext cx="3205933" cy="4478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004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28" y="2194267"/>
            <a:ext cx="9404723" cy="1400530"/>
          </a:xfrm>
        </p:spPr>
        <p:txBody>
          <a:bodyPr/>
          <a:lstStyle/>
          <a:p>
            <a:pPr algn="ctr"/>
            <a:r>
              <a:rPr lang="uk-UA" sz="6600" dirty="0" smtClean="0">
                <a:latin typeface="Franklin Gothic Heavy" panose="020B0903020102020204" pitchFamily="34" charset="0"/>
              </a:rPr>
              <a:t>ДЯКУЮ ЗА УВАГУ!</a:t>
            </a:r>
            <a:endParaRPr lang="en-US" sz="6600" dirty="0"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359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642516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744346869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618713785"/>
                    </a:ext>
                  </a:extLst>
                </a:gridCol>
              </a:tblGrid>
              <a:tr h="1158257">
                <a:tc>
                  <a:txBody>
                    <a:bodyPr/>
                    <a:lstStyle/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Предметом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виступає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методика проведення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інтегрованих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уроків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англійської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мови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географії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функції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наповнення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Об’єктом дослідження є інтегровані уроки англійської мови та географії.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678039"/>
                  </a:ext>
                </a:extLst>
              </a:tr>
              <a:tr h="3703741">
                <a:tc>
                  <a:txBody>
                    <a:bodyPr/>
                    <a:lstStyle/>
                    <a:p>
                      <a:pPr algn="just"/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основі поставленої мети було сформовано основні </a:t>
                      </a: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завдання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дослідження: </a:t>
                      </a:r>
                    </a:p>
                    <a:p>
                      <a:pPr algn="just"/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1)	проаналізувати загальні теоретичні поняття та класифікації в рамках поняття міжпредметної інтеграції;</a:t>
                      </a:r>
                    </a:p>
                    <a:p>
                      <a:pPr algn="just"/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2)	дослідити особливості функціонування форм інтегрованого навчання;</a:t>
                      </a:r>
                    </a:p>
                    <a:p>
                      <a:pPr algn="just"/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3)	визначити вплив географії як навчальної дисципліни на процес вивчення англійської мови та рівень зацікавленості учнів у вивченні цього предмету;</a:t>
                      </a:r>
                    </a:p>
                    <a:p>
                      <a:pPr algn="just"/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4)	реалізувати ряд практичних вправ та методичних рекомендацій, пов’язаних із реалізацією міжпредметної інтеграції географії у навчання англійської мови.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Метою </a:t>
                      </a:r>
                      <a:r>
                        <a:rPr lang="ru-RU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роботи</a:t>
                      </a:r>
                      <a:r>
                        <a:rPr lang="ru-RU" sz="18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є характеристика та </a:t>
                      </a:r>
                      <a:r>
                        <a:rPr lang="ru-RU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аналіз</a:t>
                      </a:r>
                      <a:r>
                        <a:rPr lang="ru-RU" sz="18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ряду </a:t>
                      </a:r>
                      <a:r>
                        <a:rPr lang="ru-RU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методів</a:t>
                      </a:r>
                      <a:r>
                        <a:rPr lang="ru-RU" sz="18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навчання</a:t>
                      </a:r>
                      <a:r>
                        <a:rPr lang="ru-RU" sz="18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широко </a:t>
                      </a:r>
                      <a:r>
                        <a:rPr lang="ru-RU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використовуваних</a:t>
                      </a:r>
                      <a:r>
                        <a:rPr lang="ru-RU" sz="18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процесі</a:t>
                      </a:r>
                      <a:r>
                        <a:rPr lang="ru-RU" sz="18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проведення </a:t>
                      </a:r>
                      <a:r>
                        <a:rPr lang="ru-RU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інтегрованих</a:t>
                      </a:r>
                      <a:r>
                        <a:rPr lang="ru-RU" sz="18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уроків</a:t>
                      </a:r>
                      <a:r>
                        <a:rPr lang="ru-RU" sz="18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іноземної</a:t>
                      </a:r>
                      <a:r>
                        <a:rPr lang="ru-RU" sz="18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мови</a:t>
                      </a:r>
                      <a:r>
                        <a:rPr lang="ru-RU" sz="18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географії</a:t>
                      </a:r>
                      <a:r>
                        <a:rPr lang="ru-RU" sz="18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507557"/>
                  </a:ext>
                </a:extLst>
              </a:tr>
              <a:tr h="1996002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Актуальність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теми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дослідження полягає в тому, що ця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тема є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недостатньо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дослідженою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так як на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сучасному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етапі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методисти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займаються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переважно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вивченням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загального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поняття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інтеграції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його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особливостей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а не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аналізом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зв’язків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між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конкретними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дисциплінами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Практичне значення </a:t>
                      </a:r>
                      <a:r>
                        <a:rPr lang="uk-UA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поданого дослідження визначається можливістю використання його результатів та матеріалів під час підготовки уроків англійської мови, зокрема і для учнів 5 класу, а також при проведенні занять та семінарів з таких дисциплін, як «Методика викладання іноземної мови» та «Педагогіка». </a:t>
                      </a:r>
                      <a:endParaRPr 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556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518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77334" y="718457"/>
            <a:ext cx="7454296" cy="5322905"/>
          </a:xfrm>
        </p:spPr>
        <p:txBody>
          <a:bodyPr/>
          <a:lstStyle/>
          <a:p>
            <a:pPr marL="0" indent="0">
              <a:buNone/>
            </a:pPr>
            <a:r>
              <a:rPr lang="uk-UA" sz="2800" b="1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Велика кількість науковців розглядали питання інтеграції в системі навчання. Існує два основних тлумачення цього поняття</a:t>
            </a:r>
            <a:r>
              <a:rPr lang="uk-UA" sz="28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освіти, завдяки втіленню якої учні зможуть отримати цілісне уявлення про оточуюче середовище, його об’єкти та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явища;</a:t>
            </a:r>
          </a:p>
          <a:p>
            <a:pPr lvl="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засіб навчання, основою якого є виявлення, посилення та практичне використання зв’язків між різними навчальними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дисциплінами.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762" y="1229806"/>
            <a:ext cx="3009724" cy="4300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6398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4" y="555171"/>
            <a:ext cx="6733660" cy="5486191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Англійська мова - 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практично універсальний метод навчання, який з легкістю може поєднувати в собі різні дисципліни в межах окремих підтем, адже підручник з англійської мови побудований таким чином, що протягом академічного року навчання учні встигають ознайомитися із кардинально різними темами, наприклад, </a:t>
            </a:r>
            <a:r>
              <a:rPr lang="uk-UA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наука та техніка, здоров’я, музика, мистецтво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т. 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відводиться також темі природи, навколишнього середовища, а також вивченню географічних особливостей англомовних країн. </a:t>
            </a:r>
            <a:r>
              <a:rPr lang="uk-UA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свідчить про тісні та ефективні міжпредметні зв’язки, що встигли сформуватися та закріпитися між англійською мовою та географією. </a:t>
            </a: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3074" name="Picture 2" descr="ÐÐ°ÑÑÐ¸Ð½ÐºÐ¸ Ð¿Ð¾ Ð·Ð°Ð¿ÑÐ¾ÑÑ Ð³ÐµÐ¾Ð³ÑÐ°ÑÑ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62" y="1695243"/>
            <a:ext cx="4432700" cy="2955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73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7824" y="417055"/>
            <a:ext cx="9404723" cy="14005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err="1">
                <a:latin typeface="Bookman Old Style" panose="02050604050505020204" pitchFamily="18" charset="0"/>
              </a:rPr>
              <a:t>Інтеграція</a:t>
            </a:r>
            <a:r>
              <a:rPr lang="ru-RU" dirty="0">
                <a:latin typeface="Bookman Old Style" panose="02050604050505020204" pitchFamily="18" charset="0"/>
              </a:rPr>
              <a:t> в межах </a:t>
            </a:r>
            <a:r>
              <a:rPr lang="ru-RU" dirty="0" err="1">
                <a:latin typeface="Bookman Old Style" panose="02050604050505020204" pitchFamily="18" charset="0"/>
              </a:rPr>
              <a:t>шкільної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освіти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може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втілюватися</a:t>
            </a:r>
            <a:r>
              <a:rPr lang="ru-RU" dirty="0">
                <a:latin typeface="Bookman Old Style" panose="02050604050505020204" pitchFamily="18" charset="0"/>
              </a:rPr>
              <a:t> у </a:t>
            </a:r>
            <a:r>
              <a:rPr lang="ru-RU" dirty="0" err="1">
                <a:latin typeface="Bookman Old Style" panose="02050604050505020204" pitchFamily="18" charset="0"/>
              </a:rPr>
              <a:t>наступних</a:t>
            </a:r>
            <a:r>
              <a:rPr lang="ru-RU" dirty="0">
                <a:latin typeface="Bookman Old Style" panose="02050604050505020204" pitchFamily="18" charset="0"/>
              </a:rPr>
              <a:t> формах </a:t>
            </a:r>
            <a:endParaRPr lang="en-US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3917287"/>
              </p:ext>
            </p:extLst>
          </p:nvPr>
        </p:nvGraphicFramePr>
        <p:xfrm>
          <a:off x="517236" y="2013527"/>
          <a:ext cx="11379200" cy="4378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1756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77333" y="326571"/>
            <a:ext cx="11307837" cy="6221186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Урок-екскурсія є досить поширеною формою проведення занять як на ознайомлювальному, так і на заключному етапі. Залежно від цього уроки-екскурсії поділяються на такі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типи:</a:t>
            </a:r>
          </a:p>
          <a:p>
            <a:pPr marL="0" indent="0" algn="just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Вступна екскурсія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Тематична екскурсія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Заключна екскурсія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/>
          </a:p>
          <a:p>
            <a:pPr>
              <a:buFont typeface="+mj-lt"/>
              <a:buAutoNum type="arabicPeriod"/>
            </a:pPr>
            <a:endParaRPr lang="en-US" dirty="0"/>
          </a:p>
        </p:txBody>
      </p:sp>
      <p:pic>
        <p:nvPicPr>
          <p:cNvPr id="4098" name="Picture 2" descr="ÐÐ°ÑÑÐ¸Ð½ÐºÐ¸ Ð¿Ð¾ Ð·Ð°Ð¿ÑÐ¾ÑÑ ÑÐµÐ½ÑÐ° Ð²Ð·Ð¸Ð¼Ðº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610" y="1568177"/>
            <a:ext cx="4861559" cy="3646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ÐÐ°ÑÑÐ¸Ð½ÐºÐ¸ Ð¿Ð¾ Ð·Ð°Ð¿ÑÐ¾ÑÑ Ð´ÑÑÐ¸ Ñ Ð¼ÑÐ·ÐµÑ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98" y="3800378"/>
            <a:ext cx="4085499" cy="2655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727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10344452" cy="1725387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Завдання для актуалізації опорних знань:</a:t>
            </a:r>
            <a:br>
              <a:rPr lang="uk-UA" dirty="0" smtClean="0"/>
            </a:br>
            <a:r>
              <a:rPr lang="uk-UA" sz="2700" dirty="0">
                <a:solidFill>
                  <a:schemeClr val="tx1"/>
                </a:solidFill>
              </a:rPr>
              <a:t>1. Повторення активного </a:t>
            </a:r>
            <a:r>
              <a:rPr lang="uk-UA" sz="2700" dirty="0" err="1">
                <a:solidFill>
                  <a:schemeClr val="tx1"/>
                </a:solidFill>
              </a:rPr>
              <a:t>вокабуляру</a:t>
            </a:r>
            <a:r>
              <a:rPr lang="uk-UA" sz="2700" dirty="0">
                <a:solidFill>
                  <a:schemeClr val="tx1"/>
                </a:solidFill>
              </a:rPr>
              <a:t>.</a:t>
            </a:r>
            <a:br>
              <a:rPr lang="uk-UA" sz="2700" dirty="0">
                <a:solidFill>
                  <a:schemeClr val="tx1"/>
                </a:solidFill>
              </a:rPr>
            </a:br>
            <a:r>
              <a:rPr lang="uk-UA" sz="2700" dirty="0">
                <a:solidFill>
                  <a:schemeClr val="tx1"/>
                </a:solidFill>
              </a:rPr>
              <a:t>2. Робота з тематичним словником.</a:t>
            </a:r>
            <a:endParaRPr lang="en-US" sz="27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7890176"/>
              </p:ext>
            </p:extLst>
          </p:nvPr>
        </p:nvGraphicFramePr>
        <p:xfrm>
          <a:off x="1518559" y="2481943"/>
          <a:ext cx="8229600" cy="41474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02185676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61796827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5897573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553301757"/>
                    </a:ext>
                  </a:extLst>
                </a:gridCol>
              </a:tblGrid>
              <a:tr h="10042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capital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столиця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monument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пам</a:t>
                      </a:r>
                      <a:r>
                        <a:rPr lang="en-US" sz="1400">
                          <a:effectLst/>
                        </a:rPr>
                        <a:t>’</a:t>
                      </a:r>
                      <a:r>
                        <a:rPr lang="uk-UA" sz="1400">
                          <a:effectLst/>
                        </a:rPr>
                        <a:t>ятка культури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8646384"/>
                  </a:ext>
                </a:extLst>
              </a:tr>
              <a:tr h="5152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population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населення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tourist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турист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2012591"/>
                  </a:ext>
                </a:extLst>
              </a:tr>
              <a:tr h="5016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square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площа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ancient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давній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356655"/>
                  </a:ext>
                </a:extLst>
              </a:tr>
              <a:tr h="8055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place of interest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цікаве місце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region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регіон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842089"/>
                  </a:ext>
                </a:extLst>
              </a:tr>
              <a:tr h="8055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area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місцевість, зона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wildlife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дика природа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4846661"/>
                  </a:ext>
                </a:extLst>
              </a:tr>
              <a:tr h="5152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century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століття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resident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житель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0933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3552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Завдання для екскурсійної частини:</a:t>
            </a:r>
            <a:br>
              <a:rPr lang="uk-UA" dirty="0" smtClean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54778"/>
            <a:ext cx="8009465" cy="4963885"/>
          </a:xfrm>
        </p:spPr>
        <p:txBody>
          <a:bodyPr>
            <a:norm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цьому етапі </a:t>
            </a:r>
            <a:r>
              <a:rPr lang="uk-UA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 приймали активну участь у розповіді вчителя, ставили йому запитання, робили нотатки та замальовки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б допомогли їм у подальшому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язанні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домашніх завдань. </a:t>
            </a:r>
            <a:r>
              <a:rPr lang="uk-UA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Використовувалася вправа </a:t>
            </a:r>
            <a:r>
              <a:rPr lang="uk-UA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Microphone</a:t>
            </a:r>
            <a:r>
              <a:rPr lang="uk-UA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Кожен із учнів мав по черзі висловити те, що він найбільше запам’ятав із усієї екскурсії, але головною умовою при цьому було не повторюватися. Таким чином, діти прокручували в пам’яті події екскурсії знов і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хнов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вони промовляли велику кількість окремих епізодів, що дозволяло скласти їх у цілісну картинку та у майбутньому успішно виконати домашнє завдання.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8194" name="Picture 2" descr="ÐÐ°ÑÑÐ¸Ð½ÐºÐ¸ Ð¿Ð¾ Ð·Ð°Ð¿ÑÐ¾ÑÑ Ð·Ð½Ð°Ðº Ð²Ð¾Ð¿ÑÐ¾Ñ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129" y="2142308"/>
            <a:ext cx="3810000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6108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077" y="446314"/>
            <a:ext cx="8596668" cy="1320800"/>
          </a:xfrm>
        </p:spPr>
        <p:txBody>
          <a:bodyPr/>
          <a:lstStyle/>
          <a:p>
            <a:r>
              <a:rPr lang="uk-UA" dirty="0" smtClean="0"/>
              <a:t>Завдання для підсумкової частини: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482995" cy="4501468"/>
          </a:xfrm>
        </p:spPr>
        <p:txBody>
          <a:bodyPr>
            <a:noAutofit/>
          </a:bodyPr>
          <a:lstStyle/>
          <a:p>
            <a:pPr lvl="0">
              <a:buFont typeface="+mj-lt"/>
              <a:buAutoNum type="arabicPeriod"/>
            </a:pPr>
            <a:r>
              <a:rPr lang="uk-UA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Дати відповіді на питання за змістом екскурсії:</a:t>
            </a: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was our village founded?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it is named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Sencha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most ancient building in the village?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has founded the village?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there a river in our village?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uk-UA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Написати </a:t>
            </a:r>
            <a:r>
              <a:rPr lang="uk-UA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міні-твір за темою екскурсії (</a:t>
            </a:r>
            <a:r>
              <a:rPr lang="en-US" sz="24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Imagine that your English pen friend wants to visit our village. What places will you show him\her? Write a short story (60 words). </a:t>
            </a: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294" y="1767114"/>
            <a:ext cx="3100537" cy="3171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654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461</TotalTime>
  <Words>585</Words>
  <Application>Microsoft Office PowerPoint</Application>
  <PresentationFormat>Широкоэкранный</PresentationFormat>
  <Paragraphs>70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Bookman Old Style</vt:lpstr>
      <vt:lpstr>Calibri</vt:lpstr>
      <vt:lpstr>Century Schoolbook</vt:lpstr>
      <vt:lpstr>Franklin Gothic Heavy</vt:lpstr>
      <vt:lpstr>Times New Roman</vt:lpstr>
      <vt:lpstr>Trebuchet MS</vt:lpstr>
      <vt:lpstr>Wingdings 3</vt:lpstr>
      <vt:lpstr>Аспект</vt:lpstr>
      <vt:lpstr>Інтегровані уроки: іноземна мова та географія</vt:lpstr>
      <vt:lpstr>Презентация PowerPoint</vt:lpstr>
      <vt:lpstr>Презентация PowerPoint</vt:lpstr>
      <vt:lpstr>Презентация PowerPoint</vt:lpstr>
      <vt:lpstr>Інтеграція в межах шкільної освіти може втілюватися у наступних формах </vt:lpstr>
      <vt:lpstr>Презентация PowerPoint</vt:lpstr>
      <vt:lpstr>Завдання для актуалізації опорних знань: 1. Повторення активного вокабуляру. 2. Робота з тематичним словником.</vt:lpstr>
      <vt:lpstr>Завдання для екскурсійної частини: </vt:lpstr>
      <vt:lpstr>Завдання для підсумкової частини:</vt:lpstr>
      <vt:lpstr>Урок-телеміст. Зразки вправ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24</cp:revision>
  <dcterms:created xsi:type="dcterms:W3CDTF">2019-06-16T09:45:08Z</dcterms:created>
  <dcterms:modified xsi:type="dcterms:W3CDTF">2019-06-19T19:57:25Z</dcterms:modified>
</cp:coreProperties>
</file>