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7" r:id="rId6"/>
    <p:sldId id="260" r:id="rId7"/>
    <p:sldId id="261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C8DE-AF15-46B4-B42C-284ABB0C1AF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BA70-613D-4B4E-8408-6070A9C22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62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C8DE-AF15-46B4-B42C-284ABB0C1AF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BA70-613D-4B4E-8408-6070A9C22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70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C8DE-AF15-46B4-B42C-284ABB0C1AF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BA70-613D-4B4E-8408-6070A9C22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34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C8DE-AF15-46B4-B42C-284ABB0C1AF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BA70-613D-4B4E-8408-6070A9C22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7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C8DE-AF15-46B4-B42C-284ABB0C1AF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BA70-613D-4B4E-8408-6070A9C22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30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C8DE-AF15-46B4-B42C-284ABB0C1AF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BA70-613D-4B4E-8408-6070A9C22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75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C8DE-AF15-46B4-B42C-284ABB0C1AF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BA70-613D-4B4E-8408-6070A9C22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C8DE-AF15-46B4-B42C-284ABB0C1AF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BA70-613D-4B4E-8408-6070A9C22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2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C8DE-AF15-46B4-B42C-284ABB0C1AF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BA70-613D-4B4E-8408-6070A9C22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18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C8DE-AF15-46B4-B42C-284ABB0C1AF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BA70-613D-4B4E-8408-6070A9C22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2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C8DE-AF15-46B4-B42C-284ABB0C1AF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BA70-613D-4B4E-8408-6070A9C22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6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FFF99"/>
            </a:gs>
            <a:gs pos="0">
              <a:schemeClr val="tx2">
                <a:lumMod val="60000"/>
                <a:lumOff val="40000"/>
              </a:schemeClr>
            </a:gs>
            <a:gs pos="38000">
              <a:schemeClr val="accent1">
                <a:lumMod val="40000"/>
                <a:lumOff val="60000"/>
              </a:schemeClr>
            </a:gs>
            <a:gs pos="100000">
              <a:srgbClr val="FFF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6C8DE-AF15-46B4-B42C-284ABB0C1AF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7BA70-613D-4B4E-8408-6070A9C22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7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ruisexpress.com.ua/news/upload/img/10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25896"/>
            <a:ext cx="10823783" cy="76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992888" cy="475252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  <a:latin typeface="+mn-lt"/>
                <a:cs typeface="Aparajita" pitchFamily="34" charset="0"/>
              </a:rPr>
              <a:t>АКТУАЛІЗАЦІЯ </a:t>
            </a:r>
            <a:r>
              <a:rPr lang="uk-UA" dirty="0" smtClean="0">
                <a:solidFill>
                  <a:schemeClr val="bg1"/>
                </a:solidFill>
                <a:latin typeface="+mn-lt"/>
                <a:cs typeface="Aparajita" pitchFamily="34" charset="0"/>
              </a:rPr>
              <a:t/>
            </a:r>
            <a:br>
              <a:rPr lang="uk-UA" dirty="0" smtClean="0">
                <a:solidFill>
                  <a:schemeClr val="bg1"/>
                </a:solidFill>
                <a:latin typeface="+mn-lt"/>
                <a:cs typeface="Aparajita" pitchFamily="34" charset="0"/>
              </a:rPr>
            </a:br>
            <a:r>
              <a:rPr lang="uk-UA" dirty="0" smtClean="0">
                <a:solidFill>
                  <a:schemeClr val="bg1"/>
                </a:solidFill>
                <a:latin typeface="+mn-lt"/>
                <a:cs typeface="Aparajita" pitchFamily="34" charset="0"/>
              </a:rPr>
              <a:t>КОНЦЕПТУ </a:t>
            </a:r>
            <a:r>
              <a:rPr lang="uk-UA" i="1" dirty="0">
                <a:solidFill>
                  <a:schemeClr val="bg1"/>
                </a:solidFill>
                <a:latin typeface="+mn-lt"/>
                <a:cs typeface="Aparajita" pitchFamily="34" charset="0"/>
              </a:rPr>
              <a:t>УКРАЇНА</a:t>
            </a:r>
            <a:r>
              <a:rPr lang="uk-UA" dirty="0">
                <a:solidFill>
                  <a:schemeClr val="bg1"/>
                </a:solidFill>
                <a:latin typeface="+mn-lt"/>
                <a:cs typeface="Aparajita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+mn-lt"/>
                <a:cs typeface="Aparajita" pitchFamily="34" charset="0"/>
              </a:rPr>
              <a:t/>
            </a:r>
            <a:br>
              <a:rPr lang="uk-UA" dirty="0" smtClean="0">
                <a:solidFill>
                  <a:schemeClr val="bg1"/>
                </a:solidFill>
                <a:latin typeface="+mn-lt"/>
                <a:cs typeface="Aparajita" pitchFamily="34" charset="0"/>
              </a:rPr>
            </a:br>
            <a:r>
              <a:rPr lang="uk-UA" dirty="0" smtClean="0">
                <a:solidFill>
                  <a:schemeClr val="bg1"/>
                </a:solidFill>
                <a:latin typeface="+mn-lt"/>
                <a:cs typeface="Aparajita" pitchFamily="34" charset="0"/>
              </a:rPr>
              <a:t>В </a:t>
            </a:r>
            <a:r>
              <a:rPr lang="uk-UA" dirty="0">
                <a:solidFill>
                  <a:schemeClr val="bg1"/>
                </a:solidFill>
                <a:latin typeface="+mn-lt"/>
                <a:cs typeface="Aparajita" pitchFamily="34" charset="0"/>
              </a:rPr>
              <a:t>ПОЛІТИЧНОМУ АНГЛОМОВНОМУ ОФІЦІЙНОМУ ДИСКУРСІ ЄС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 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105400"/>
            <a:ext cx="6400800" cy="175260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Виконала:</a:t>
            </a:r>
          </a:p>
          <a:p>
            <a:pPr algn="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Студентка групи ПР-51</a:t>
            </a:r>
          </a:p>
          <a:p>
            <a:pPr algn="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Заїка Віталіна Сергіївна</a:t>
            </a:r>
          </a:p>
          <a:p>
            <a:pPr algn="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Науковий керівник:</a:t>
            </a:r>
          </a:p>
          <a:p>
            <a:pPr algn="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канд. філол. наук, доц.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Єгорова Олеся Іванівна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3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979712" y="332656"/>
            <a:ext cx="4968552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Концепт УКРАЇНА </a:t>
            </a:r>
            <a:endParaRPr lang="ru-RU" sz="48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595884" y="2476004"/>
            <a:ext cx="100811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504" y="4174917"/>
            <a:ext cx="1992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/>
              <a:t>епітетні</a:t>
            </a:r>
            <a:r>
              <a:rPr lang="uk-UA" dirty="0"/>
              <a:t> детермінанти </a:t>
            </a:r>
            <a:r>
              <a:rPr lang="uk-UA" dirty="0" smtClean="0"/>
              <a:t>концепту</a:t>
            </a:r>
          </a:p>
          <a:p>
            <a:pPr algn="ctr"/>
            <a:r>
              <a:rPr lang="uk-UA" dirty="0" smtClean="0"/>
              <a:t>(</a:t>
            </a:r>
            <a:r>
              <a:rPr lang="uk-UA" dirty="0"/>
              <a:t>Е. В. </a:t>
            </a:r>
            <a:r>
              <a:rPr lang="uk-UA" dirty="0" err="1" smtClean="0"/>
              <a:t>Боєва</a:t>
            </a:r>
            <a:r>
              <a:rPr lang="uk-UA" dirty="0" smtClean="0"/>
              <a:t>) 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347864" y="2864033"/>
            <a:ext cx="792088" cy="23168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676820" y="4187676"/>
            <a:ext cx="2423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 smtClean="0"/>
              <a:t>історико-онтологічний</a:t>
            </a:r>
            <a:r>
              <a:rPr lang="uk-UA" dirty="0" smtClean="0"/>
              <a:t> аспект концепту</a:t>
            </a:r>
          </a:p>
          <a:p>
            <a:pPr algn="ctr"/>
            <a:r>
              <a:rPr lang="uk-UA" dirty="0" smtClean="0"/>
              <a:t>(</a:t>
            </a:r>
            <a:r>
              <a:rPr lang="uk-UA" dirty="0"/>
              <a:t>Л. Є. </a:t>
            </a:r>
            <a:r>
              <a:rPr lang="uk-UA" dirty="0" smtClean="0"/>
              <a:t>Василик)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444208" y="2379459"/>
            <a:ext cx="1008112" cy="1457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934368" y="5589239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/>
              <a:t>мікродіахронічну</a:t>
            </a:r>
            <a:r>
              <a:rPr lang="uk-UA" dirty="0"/>
              <a:t> динаміку поняттєво-ціннісного змісту </a:t>
            </a:r>
            <a:r>
              <a:rPr lang="uk-UA" dirty="0" smtClean="0"/>
              <a:t>концепту</a:t>
            </a:r>
          </a:p>
          <a:p>
            <a:pPr algn="ctr"/>
            <a:r>
              <a:rPr lang="uk-UA" dirty="0"/>
              <a:t>(</a:t>
            </a:r>
            <a:r>
              <a:rPr lang="uk-UA" dirty="0" smtClean="0"/>
              <a:t>Т</a:t>
            </a:r>
            <a:r>
              <a:rPr lang="uk-UA" dirty="0"/>
              <a:t>. Б. </a:t>
            </a:r>
            <a:r>
              <a:rPr lang="uk-UA" dirty="0" err="1" smtClean="0"/>
              <a:t>Мудраченко</a:t>
            </a:r>
            <a:r>
              <a:rPr lang="uk-UA" dirty="0" smtClean="0"/>
              <a:t>)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060494" y="2868750"/>
            <a:ext cx="1008112" cy="2307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060494" y="5589240"/>
            <a:ext cx="3232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концептуальна основа, </a:t>
            </a:r>
            <a:r>
              <a:rPr lang="uk-UA" dirty="0"/>
              <a:t>на якій </a:t>
            </a:r>
            <a:r>
              <a:rPr lang="uk-UA" dirty="0" err="1"/>
              <a:t>грунтується</a:t>
            </a:r>
            <a:r>
              <a:rPr lang="uk-UA" dirty="0"/>
              <a:t> цілісний образ </a:t>
            </a:r>
            <a:r>
              <a:rPr lang="uk-UA" dirty="0" smtClean="0"/>
              <a:t>концепту</a:t>
            </a:r>
          </a:p>
          <a:p>
            <a:pPr algn="ctr"/>
            <a:r>
              <a:rPr lang="uk-UA" dirty="0" smtClean="0"/>
              <a:t>(</a:t>
            </a:r>
            <a:r>
              <a:rPr lang="uk-UA" dirty="0"/>
              <a:t>Н. А. </a:t>
            </a:r>
            <a:r>
              <a:rPr lang="uk-UA" dirty="0" smtClean="0"/>
              <a:t>Чабан)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9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408712"/>
          </a:xfrm>
        </p:spPr>
        <p:txBody>
          <a:bodyPr>
            <a:normAutofit/>
          </a:bodyPr>
          <a:lstStyle/>
          <a:p>
            <a:r>
              <a:rPr lang="uk-UA" b="1" dirty="0"/>
              <a:t>Об’єктом</a:t>
            </a:r>
            <a:r>
              <a:rPr lang="uk-UA" dirty="0"/>
              <a:t> вивчення є концепт УКРАЇНА; </a:t>
            </a:r>
            <a:r>
              <a:rPr lang="uk-UA" b="1" dirty="0"/>
              <a:t>предметом</a:t>
            </a:r>
            <a:r>
              <a:rPr lang="uk-UA" dirty="0"/>
              <a:t> – засоби актуалізації понятійного та образно-ціннісного шарів концепту УКРАЇНА в англомовному політичному офіційному дискурсі ЄС.</a:t>
            </a:r>
            <a:endParaRPr lang="ru-RU" dirty="0"/>
          </a:p>
          <a:p>
            <a:r>
              <a:rPr lang="uk-UA" b="1" dirty="0" smtClean="0"/>
              <a:t>Мета</a:t>
            </a:r>
            <a:r>
              <a:rPr lang="uk-UA" dirty="0" smtClean="0"/>
              <a:t> </a:t>
            </a:r>
            <a:r>
              <a:rPr lang="uk-UA" dirty="0"/>
              <a:t>курсової роботи полягає у встановленні змісту понятійного та образно-ціннісного шарів концепту УКРАЇНА, які актуалізуються у сучасному англомовному офіційному дискурсі ЄС, а також у визначенні аспектів їхньої вербалізації.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0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mtdata.ru/u20/photo24BB/20277465845-0/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909617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.mind.ua/img/forall/a/201761/8.jpg?15042850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47880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astiv-region.gov.ua/sites/default/files/-%20%D0%9C%D0%B8%20-%20%D1%94%D0%B2%D1%80%D0%BE%D0%BF%D0%B5%D0%B9%D1%86%D1%9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788024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gdb.rferl.org/981D0B90-0476-4F65-91AA-826A067AB819_cx0_cy8_cw0_w1200_r1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12" y="3569692"/>
            <a:ext cx="5451636" cy="328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uk-UA" sz="3000" b="1" dirty="0" smtClean="0">
                <a:latin typeface="Cambria" pitchFamily="18" charset="0"/>
              </a:rPr>
              <a:t>Семантичні </a:t>
            </a:r>
            <a:r>
              <a:rPr lang="uk-UA" sz="3000" b="1" dirty="0" smtClean="0">
                <a:latin typeface="Cambria" pitchFamily="18" charset="0"/>
              </a:rPr>
              <a:t>сходження домінантної </a:t>
            </a:r>
            <a:r>
              <a:rPr lang="uk-UA" sz="3000" b="1" dirty="0" smtClean="0">
                <a:latin typeface="Cambria" pitchFamily="18" charset="0"/>
              </a:rPr>
              <a:t>лексеми понятійного корпусу </a:t>
            </a:r>
            <a:r>
              <a:rPr lang="en-US" sz="3000" b="1" i="1" dirty="0" smtClean="0">
                <a:latin typeface="Cambria" pitchFamily="18" charset="0"/>
              </a:rPr>
              <a:t>UKRAINE</a:t>
            </a:r>
            <a:r>
              <a:rPr lang="ru-RU" sz="3000" dirty="0" smtClean="0">
                <a:latin typeface="Cambria" pitchFamily="18" charset="0"/>
              </a:rPr>
              <a:t/>
            </a:r>
            <a:br>
              <a:rPr lang="ru-RU" sz="3000" dirty="0" smtClean="0">
                <a:latin typeface="Cambria" pitchFamily="18" charset="0"/>
              </a:rPr>
            </a:br>
            <a:endParaRPr lang="ru-RU" sz="3000" dirty="0">
              <a:latin typeface="Cambr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870681"/>
              </p:ext>
            </p:extLst>
          </p:nvPr>
        </p:nvGraphicFramePr>
        <p:xfrm>
          <a:off x="467544" y="1772816"/>
          <a:ext cx="8229600" cy="452628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68152"/>
                <a:gridCol w="2520280"/>
                <a:gridCol w="4341168"/>
              </a:tblGrid>
              <a:tr h="888976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Ukraine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7" marR="643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Oxford English Dictionary</a:t>
                      </a: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7" marR="643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a </a:t>
                      </a:r>
                      <a:r>
                        <a:rPr lang="uk-UA" sz="2200" b="0" u="sng" dirty="0" err="1">
                          <a:effectLst/>
                        </a:rPr>
                        <a:t>country</a:t>
                      </a:r>
                      <a:r>
                        <a:rPr lang="uk-UA" sz="2200" b="0" dirty="0">
                          <a:effectLst/>
                        </a:rPr>
                        <a:t> </a:t>
                      </a:r>
                      <a:r>
                        <a:rPr lang="uk-UA" sz="2200" b="0" dirty="0" err="1">
                          <a:effectLst/>
                        </a:rPr>
                        <a:t>in</a:t>
                      </a:r>
                      <a:r>
                        <a:rPr lang="uk-UA" sz="2200" b="0" dirty="0">
                          <a:effectLst/>
                        </a:rPr>
                        <a:t> </a:t>
                      </a:r>
                      <a:r>
                        <a:rPr lang="en-US" sz="2200" b="0" u="sng" dirty="0">
                          <a:effectLst/>
                        </a:rPr>
                        <a:t>E</a:t>
                      </a:r>
                      <a:r>
                        <a:rPr lang="uk-UA" sz="2200" b="0" u="sng" dirty="0" err="1">
                          <a:effectLst/>
                        </a:rPr>
                        <a:t>astern</a:t>
                      </a:r>
                      <a:r>
                        <a:rPr lang="uk-UA" sz="2200" b="0" u="sng" dirty="0">
                          <a:effectLst/>
                        </a:rPr>
                        <a:t> </a:t>
                      </a:r>
                      <a:r>
                        <a:rPr lang="uk-UA" sz="2200" b="0" u="sng" dirty="0" err="1">
                          <a:effectLst/>
                        </a:rPr>
                        <a:t>Europe</a:t>
                      </a:r>
                      <a:r>
                        <a:rPr lang="uk-UA" sz="2200" b="0" dirty="0">
                          <a:effectLst/>
                        </a:rPr>
                        <a:t>, </a:t>
                      </a:r>
                      <a:r>
                        <a:rPr lang="uk-UA" sz="2200" b="0" dirty="0" err="1">
                          <a:effectLst/>
                        </a:rPr>
                        <a:t>to</a:t>
                      </a:r>
                      <a:r>
                        <a:rPr lang="uk-UA" sz="2200" b="0" dirty="0">
                          <a:effectLst/>
                        </a:rPr>
                        <a:t> </a:t>
                      </a:r>
                      <a:r>
                        <a:rPr lang="uk-UA" sz="2200" b="0" dirty="0" err="1">
                          <a:effectLst/>
                        </a:rPr>
                        <a:t>the</a:t>
                      </a:r>
                      <a:r>
                        <a:rPr lang="uk-UA" sz="2200" b="0" dirty="0">
                          <a:effectLst/>
                        </a:rPr>
                        <a:t> </a:t>
                      </a:r>
                      <a:r>
                        <a:rPr lang="uk-UA" sz="2200" b="0" u="sng" dirty="0" err="1">
                          <a:effectLst/>
                        </a:rPr>
                        <a:t>north</a:t>
                      </a:r>
                      <a:r>
                        <a:rPr lang="uk-UA" sz="2200" b="0" dirty="0">
                          <a:effectLst/>
                        </a:rPr>
                        <a:t> </a:t>
                      </a:r>
                      <a:r>
                        <a:rPr lang="uk-UA" sz="2200" b="0" dirty="0" err="1">
                          <a:effectLst/>
                        </a:rPr>
                        <a:t>of</a:t>
                      </a:r>
                      <a:r>
                        <a:rPr lang="uk-UA" sz="2200" b="0" dirty="0">
                          <a:effectLst/>
                        </a:rPr>
                        <a:t> </a:t>
                      </a:r>
                      <a:r>
                        <a:rPr lang="uk-UA" sz="2200" b="0" dirty="0" err="1">
                          <a:effectLst/>
                        </a:rPr>
                        <a:t>the</a:t>
                      </a:r>
                      <a:r>
                        <a:rPr lang="uk-UA" sz="2200" b="0" dirty="0">
                          <a:effectLst/>
                        </a:rPr>
                        <a:t> </a:t>
                      </a:r>
                      <a:r>
                        <a:rPr lang="uk-UA" sz="2200" b="0" u="sng" dirty="0" err="1">
                          <a:effectLst/>
                        </a:rPr>
                        <a:t>Black</a:t>
                      </a:r>
                      <a:r>
                        <a:rPr lang="uk-UA" sz="2200" b="0" u="sng" dirty="0">
                          <a:effectLst/>
                        </a:rPr>
                        <a:t> </a:t>
                      </a:r>
                      <a:r>
                        <a:rPr lang="uk-UA" sz="2200" b="0" u="sng" dirty="0" err="1">
                          <a:effectLst/>
                        </a:rPr>
                        <a:t>Sea</a:t>
                      </a:r>
                      <a:r>
                        <a:rPr lang="uk-UA" sz="2200" b="0" dirty="0">
                          <a:effectLst/>
                        </a:rPr>
                        <a:t>.</a:t>
                      </a: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7" marR="64387" marT="0" marB="0"/>
                </a:tc>
              </a:tr>
              <a:tr h="444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Cambridge English Dictionary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7" marR="643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effectLst/>
                        </a:rPr>
                        <a:t>a </a:t>
                      </a:r>
                      <a:r>
                        <a:rPr lang="uk-UA" sz="2200" u="sng">
                          <a:effectLst/>
                        </a:rPr>
                        <a:t>country</a:t>
                      </a:r>
                      <a:r>
                        <a:rPr lang="uk-UA" sz="2200">
                          <a:effectLst/>
                        </a:rPr>
                        <a:t> in </a:t>
                      </a:r>
                      <a:r>
                        <a:rPr lang="en-US" sz="2200" u="sng">
                          <a:effectLst/>
                        </a:rPr>
                        <a:t>E</a:t>
                      </a:r>
                      <a:r>
                        <a:rPr lang="uk-UA" sz="2200" u="sng">
                          <a:effectLst/>
                        </a:rPr>
                        <a:t>astern Europe</a:t>
                      </a:r>
                      <a:r>
                        <a:rPr lang="en-US" sz="2200">
                          <a:effectLst/>
                        </a:rPr>
                        <a:t>.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7" marR="64387" marT="0" marB="0"/>
                </a:tc>
              </a:tr>
              <a:tr h="8889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The American Heritage 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7" marR="643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 </a:t>
                      </a:r>
                      <a:r>
                        <a:rPr lang="uk-UA" sz="2200" u="sng" dirty="0" err="1">
                          <a:effectLst/>
                        </a:rPr>
                        <a:t>country</a:t>
                      </a:r>
                      <a:r>
                        <a:rPr lang="uk-UA" sz="2200" dirty="0">
                          <a:effectLst/>
                        </a:rPr>
                        <a:t> </a:t>
                      </a:r>
                      <a:r>
                        <a:rPr lang="uk-UA" sz="2200" dirty="0" err="1">
                          <a:effectLst/>
                        </a:rPr>
                        <a:t>of</a:t>
                      </a:r>
                      <a:r>
                        <a:rPr lang="uk-UA" sz="2200" dirty="0">
                          <a:effectLst/>
                        </a:rPr>
                        <a:t> </a:t>
                      </a:r>
                      <a:r>
                        <a:rPr lang="en-US" sz="2200" u="sng" dirty="0">
                          <a:effectLst/>
                        </a:rPr>
                        <a:t>E</a:t>
                      </a:r>
                      <a:r>
                        <a:rPr lang="uk-UA" sz="2200" u="sng" dirty="0" err="1">
                          <a:effectLst/>
                        </a:rPr>
                        <a:t>astern</a:t>
                      </a:r>
                      <a:r>
                        <a:rPr lang="uk-UA" sz="2200" u="sng" dirty="0">
                          <a:effectLst/>
                        </a:rPr>
                        <a:t> </a:t>
                      </a:r>
                      <a:r>
                        <a:rPr lang="uk-UA" sz="2200" u="sng" dirty="0" err="1">
                          <a:effectLst/>
                        </a:rPr>
                        <a:t>Europe</a:t>
                      </a:r>
                      <a:r>
                        <a:rPr lang="uk-UA" sz="2200" dirty="0">
                          <a:effectLst/>
                        </a:rPr>
                        <a:t> </a:t>
                      </a:r>
                      <a:r>
                        <a:rPr lang="uk-UA" sz="2200" dirty="0" err="1">
                          <a:effectLst/>
                        </a:rPr>
                        <a:t>bordering</a:t>
                      </a:r>
                      <a:r>
                        <a:rPr lang="uk-UA" sz="2200" dirty="0">
                          <a:effectLst/>
                        </a:rPr>
                        <a:t> </a:t>
                      </a:r>
                      <a:r>
                        <a:rPr lang="uk-UA" sz="2200" dirty="0" err="1">
                          <a:effectLst/>
                        </a:rPr>
                        <a:t>on</a:t>
                      </a:r>
                      <a:r>
                        <a:rPr lang="uk-UA" sz="2200" dirty="0">
                          <a:effectLst/>
                        </a:rPr>
                        <a:t> </a:t>
                      </a:r>
                      <a:r>
                        <a:rPr lang="uk-UA" sz="2200" dirty="0" err="1">
                          <a:effectLst/>
                        </a:rPr>
                        <a:t>the</a:t>
                      </a:r>
                      <a:r>
                        <a:rPr lang="uk-UA" sz="2200" dirty="0">
                          <a:effectLst/>
                        </a:rPr>
                        <a:t> </a:t>
                      </a:r>
                      <a:r>
                        <a:rPr lang="uk-UA" sz="2200" u="sng" dirty="0" err="1">
                          <a:effectLst/>
                        </a:rPr>
                        <a:t>Black</a:t>
                      </a:r>
                      <a:r>
                        <a:rPr lang="uk-UA" sz="2200" u="sng" dirty="0">
                          <a:effectLst/>
                        </a:rPr>
                        <a:t> </a:t>
                      </a:r>
                      <a:r>
                        <a:rPr lang="uk-UA" sz="2200" u="sng" dirty="0" err="1">
                          <a:effectLst/>
                        </a:rPr>
                        <a:t>Sea</a:t>
                      </a:r>
                      <a:r>
                        <a:rPr lang="uk-UA" sz="2200" dirty="0">
                          <a:effectLst/>
                        </a:rPr>
                        <a:t>.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7" marR="64387" marT="0" marB="0"/>
                </a:tc>
              </a:tr>
              <a:tr h="8889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Merriam Webster</a:t>
                      </a:r>
                      <a:r>
                        <a:rPr lang="uk-UA" sz="2200">
                          <a:effectLst/>
                        </a:rPr>
                        <a:t>’</a:t>
                      </a:r>
                      <a:r>
                        <a:rPr lang="en-US" sz="2200">
                          <a:effectLst/>
                        </a:rPr>
                        <a:t>s Collegiate 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7" marR="643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 </a:t>
                      </a:r>
                      <a:r>
                        <a:rPr lang="en-US" sz="2200" u="sng" dirty="0">
                          <a:effectLst/>
                        </a:rPr>
                        <a:t>country</a:t>
                      </a:r>
                      <a:r>
                        <a:rPr lang="en-US" sz="2200" dirty="0">
                          <a:effectLst/>
                        </a:rPr>
                        <a:t> in </a:t>
                      </a:r>
                      <a:r>
                        <a:rPr lang="en-US" sz="2200" u="sng" dirty="0">
                          <a:effectLst/>
                        </a:rPr>
                        <a:t>Eastern Europe</a:t>
                      </a:r>
                      <a:r>
                        <a:rPr lang="en-US" sz="2200" dirty="0">
                          <a:effectLst/>
                        </a:rPr>
                        <a:t> on the </a:t>
                      </a:r>
                      <a:r>
                        <a:rPr lang="en-US" sz="2200" u="sng" dirty="0">
                          <a:effectLst/>
                        </a:rPr>
                        <a:t>northern</a:t>
                      </a:r>
                      <a:r>
                        <a:rPr lang="en-US" sz="2200" dirty="0">
                          <a:effectLst/>
                        </a:rPr>
                        <a:t> coast of the </a:t>
                      </a:r>
                      <a:r>
                        <a:rPr lang="en-US" sz="2200" u="sng" dirty="0">
                          <a:effectLst/>
                        </a:rPr>
                        <a:t>Black Sea</a:t>
                      </a:r>
                      <a:r>
                        <a:rPr lang="en-US" sz="2200" dirty="0">
                          <a:effectLst/>
                        </a:rPr>
                        <a:t>.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7" marR="643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9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3175" y="188640"/>
            <a:ext cx="6421313" cy="64807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uk-UA" i="1" smtClean="0"/>
          </a:p>
          <a:p>
            <a:pPr marL="0" lvl="0" indent="0">
              <a:buNone/>
            </a:pPr>
            <a:r>
              <a:rPr lang="uk-UA" i="1" smtClean="0"/>
              <a:t>“</a:t>
            </a:r>
            <a:r>
              <a:rPr lang="uk-UA" b="1" i="1" dirty="0" err="1"/>
              <a:t>Ukraine</a:t>
            </a:r>
            <a:r>
              <a:rPr lang="uk-UA" b="1" i="1" dirty="0"/>
              <a:t> </a:t>
            </a:r>
            <a:r>
              <a:rPr lang="uk-UA" b="1" i="1" dirty="0" err="1"/>
              <a:t>has</a:t>
            </a:r>
            <a:r>
              <a:rPr lang="uk-UA" b="1" i="1" dirty="0"/>
              <a:t> </a:t>
            </a:r>
            <a:r>
              <a:rPr lang="uk-UA" b="1" i="1" dirty="0" err="1"/>
              <a:t>made</a:t>
            </a:r>
            <a:r>
              <a:rPr lang="uk-UA" b="1" i="1" dirty="0"/>
              <a:t> </a:t>
            </a:r>
            <a:r>
              <a:rPr lang="uk-UA" b="1" i="1" dirty="0" err="1"/>
              <a:t>its</a:t>
            </a:r>
            <a:r>
              <a:rPr lang="uk-UA" b="1" i="1" dirty="0"/>
              <a:t> </a:t>
            </a:r>
            <a:r>
              <a:rPr lang="uk-UA" b="1" i="1" dirty="0" err="1"/>
              <a:t>first</a:t>
            </a:r>
            <a:r>
              <a:rPr lang="uk-UA" b="1" i="1" dirty="0"/>
              <a:t> </a:t>
            </a:r>
            <a:r>
              <a:rPr lang="uk-UA" b="1" i="1" dirty="0" err="1"/>
              <a:t>steps</a:t>
            </a:r>
            <a:r>
              <a:rPr lang="uk-UA" i="1" dirty="0"/>
              <a:t> </a:t>
            </a:r>
            <a:r>
              <a:rPr lang="uk-UA" i="1" dirty="0" err="1" smtClean="0"/>
              <a:t>towards</a:t>
            </a:r>
            <a:r>
              <a:rPr lang="uk-UA" i="1" dirty="0" smtClean="0"/>
              <a:t> </a:t>
            </a:r>
            <a:r>
              <a:rPr lang="uk-UA" i="1" dirty="0"/>
              <a:t>a </a:t>
            </a:r>
            <a:r>
              <a:rPr lang="uk-UA" i="1" dirty="0" err="1"/>
              <a:t>substantial</a:t>
            </a:r>
            <a:r>
              <a:rPr lang="uk-UA" i="1" dirty="0"/>
              <a:t> </a:t>
            </a:r>
            <a:r>
              <a:rPr lang="uk-UA" i="1" dirty="0" err="1"/>
              <a:t>health</a:t>
            </a:r>
            <a:r>
              <a:rPr lang="uk-UA" i="1" dirty="0"/>
              <a:t> </a:t>
            </a:r>
            <a:r>
              <a:rPr lang="uk-UA" i="1" dirty="0" err="1"/>
              <a:t>sector</a:t>
            </a:r>
            <a:r>
              <a:rPr lang="uk-UA" i="1" dirty="0"/>
              <a:t> </a:t>
            </a:r>
            <a:r>
              <a:rPr lang="uk-UA" i="1" dirty="0" err="1"/>
              <a:t>reform</a:t>
            </a:r>
            <a:r>
              <a:rPr lang="uk-UA" i="1" dirty="0" smtClean="0"/>
              <a:t>”</a:t>
            </a:r>
          </a:p>
          <a:p>
            <a:pPr lvl="0"/>
            <a:endParaRPr lang="uk-UA" i="1" dirty="0" smtClean="0"/>
          </a:p>
          <a:p>
            <a:pPr lvl="0"/>
            <a:endParaRPr lang="uk-UA" i="1" dirty="0" smtClean="0"/>
          </a:p>
          <a:p>
            <a:pPr marL="0" lvl="0" indent="0">
              <a:buNone/>
            </a:pPr>
            <a:endParaRPr lang="uk-UA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5888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429000"/>
            <a:ext cx="9144000" cy="1477328"/>
          </a:xfrm>
          <a:prstGeom prst="rect">
            <a:avLst/>
          </a:prstGeom>
          <a:solidFill>
            <a:schemeClr val="tx2">
              <a:lumMod val="20000"/>
              <a:lumOff val="80000"/>
              <a:alpha val="6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i="1" dirty="0"/>
              <a:t>“</a:t>
            </a:r>
            <a:r>
              <a:rPr lang="en-US" sz="3000" b="1" i="1" dirty="0"/>
              <a:t>Generations of Ukrainian citizens</a:t>
            </a:r>
            <a:r>
              <a:rPr lang="en-US" sz="3000" i="1" dirty="0"/>
              <a:t> to come </a:t>
            </a:r>
            <a:r>
              <a:rPr lang="en-US" sz="3000" b="1" i="1" dirty="0"/>
              <a:t>will reap the benefits</a:t>
            </a:r>
            <a:r>
              <a:rPr lang="en-US" sz="3000" i="1" dirty="0"/>
              <a:t> of closer association with the EU</a:t>
            </a:r>
            <a:r>
              <a:rPr lang="uk-UA" sz="3000" i="1" dirty="0"/>
              <a:t>”</a:t>
            </a:r>
            <a:endParaRPr lang="ru-RU" sz="3000" dirty="0"/>
          </a:p>
        </p:txBody>
      </p:sp>
      <p:pic>
        <p:nvPicPr>
          <p:cNvPr id="1028" name="Picture 4" descr="http://www.playcast.ru/uploads/2016/03/17/1785974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387424"/>
            <a:ext cx="2088232" cy="337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5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6632"/>
            <a:ext cx="8964488" cy="4525963"/>
          </a:xfrm>
        </p:spPr>
        <p:txBody>
          <a:bodyPr>
            <a:normAutofit/>
          </a:bodyPr>
          <a:lstStyle/>
          <a:p>
            <a:r>
              <a:rPr lang="uk-UA" sz="2400" i="1" dirty="0"/>
              <a:t>“</a:t>
            </a:r>
            <a:r>
              <a:rPr lang="en-US" sz="2400" i="1" dirty="0"/>
              <a:t>While </a:t>
            </a:r>
            <a:r>
              <a:rPr lang="en-US" sz="2400" b="1" i="1" dirty="0"/>
              <a:t>production</a:t>
            </a:r>
            <a:r>
              <a:rPr lang="en-US" sz="2400" i="1" dirty="0"/>
              <a:t> costs including </a:t>
            </a:r>
            <a:r>
              <a:rPr lang="en-US" sz="2400" i="1" dirty="0" err="1"/>
              <a:t>labour</a:t>
            </a:r>
            <a:r>
              <a:rPr lang="en-US" sz="2400" i="1" dirty="0"/>
              <a:t> are low and </a:t>
            </a:r>
            <a:r>
              <a:rPr lang="en-US" sz="2400" b="1" i="1" dirty="0"/>
              <a:t>quality</a:t>
            </a:r>
            <a:r>
              <a:rPr lang="en-US" sz="2400" i="1" dirty="0"/>
              <a:t> </a:t>
            </a:r>
            <a:r>
              <a:rPr lang="en-US" sz="2400" b="1" i="1" dirty="0"/>
              <a:t>is high thanks to the good industrial and education basis in Ukraine</a:t>
            </a:r>
            <a:r>
              <a:rPr lang="en-US" sz="2400" i="1" dirty="0"/>
              <a:t>, the </a:t>
            </a:r>
            <a:r>
              <a:rPr lang="en-US" sz="2400" b="1" i="1" dirty="0"/>
              <a:t>business climate is still weak</a:t>
            </a:r>
            <a:r>
              <a:rPr lang="en-US" sz="2400" i="1" dirty="0"/>
              <a:t> due to </a:t>
            </a:r>
            <a:r>
              <a:rPr lang="en-US" sz="2400" b="1" i="1" dirty="0"/>
              <a:t>the dominance of</a:t>
            </a:r>
            <a:r>
              <a:rPr lang="en-US" sz="2400" i="1" dirty="0"/>
              <a:t> </a:t>
            </a:r>
            <a:r>
              <a:rPr lang="en-US" sz="2400" b="1" i="1" dirty="0"/>
              <a:t>oligarchic structures, corruption, legal insecurity</a:t>
            </a:r>
            <a:r>
              <a:rPr lang="en-US" sz="2400" i="1" dirty="0"/>
              <a:t> and the </a:t>
            </a:r>
            <a:r>
              <a:rPr lang="en-US" sz="2400" b="1" i="1" dirty="0"/>
              <a:t>armed conflict</a:t>
            </a:r>
            <a:r>
              <a:rPr lang="en-US" sz="2400" i="1" dirty="0"/>
              <a:t>. </a:t>
            </a:r>
            <a:r>
              <a:rPr lang="en-US" sz="2400" b="1" i="1" dirty="0"/>
              <a:t>Oligarch-dominated large corporations</a:t>
            </a:r>
            <a:r>
              <a:rPr lang="en-US" sz="2400" i="1" dirty="0"/>
              <a:t> and pervasive </a:t>
            </a:r>
            <a:r>
              <a:rPr lang="en-US" sz="2400" b="1" i="1" dirty="0"/>
              <a:t>corruption</a:t>
            </a:r>
            <a:r>
              <a:rPr lang="en-US" sz="2400" i="1" dirty="0"/>
              <a:t> </a:t>
            </a:r>
            <a:r>
              <a:rPr lang="en-US" sz="2400" b="1" i="1" dirty="0"/>
              <a:t>stifles</a:t>
            </a:r>
            <a:r>
              <a:rPr lang="en-US" sz="2400" i="1" dirty="0"/>
              <a:t> the </a:t>
            </a:r>
            <a:r>
              <a:rPr lang="en-US" sz="2400" b="1" i="1" dirty="0"/>
              <a:t>development of an active private sector</a:t>
            </a:r>
            <a:r>
              <a:rPr lang="uk-UA" i="1" dirty="0"/>
              <a:t>”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30284"/>
            <a:ext cx="5832648" cy="3749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0909"/>
            <a:ext cx="8856984" cy="4525963"/>
          </a:xfrm>
        </p:spPr>
        <p:txBody>
          <a:bodyPr>
            <a:normAutofit/>
          </a:bodyPr>
          <a:lstStyle/>
          <a:p>
            <a:r>
              <a:rPr lang="uk-UA" sz="2800" i="1" dirty="0"/>
              <a:t>“</a:t>
            </a:r>
            <a:r>
              <a:rPr lang="uk-UA" sz="2800" b="1" i="1" dirty="0" err="1"/>
              <a:t>Reforms</a:t>
            </a:r>
            <a:r>
              <a:rPr lang="uk-UA" sz="2800" i="1" dirty="0"/>
              <a:t> </a:t>
            </a:r>
            <a:r>
              <a:rPr lang="uk-UA" sz="2800" i="1" dirty="0" err="1"/>
              <a:t>in</a:t>
            </a:r>
            <a:r>
              <a:rPr lang="uk-UA" sz="2800" i="1" dirty="0"/>
              <a:t> </a:t>
            </a:r>
            <a:r>
              <a:rPr lang="uk-UA" sz="2800" i="1" dirty="0" err="1"/>
              <a:t>the</a:t>
            </a:r>
            <a:r>
              <a:rPr lang="uk-UA" sz="2800" i="1" dirty="0"/>
              <a:t> </a:t>
            </a:r>
            <a:r>
              <a:rPr lang="uk-UA" sz="2800" i="1" dirty="0" err="1"/>
              <a:t>fight</a:t>
            </a:r>
            <a:r>
              <a:rPr lang="uk-UA" sz="2800" i="1" dirty="0"/>
              <a:t> </a:t>
            </a:r>
            <a:r>
              <a:rPr lang="uk-UA" sz="2800" i="1" dirty="0" err="1"/>
              <a:t>against</a:t>
            </a:r>
            <a:r>
              <a:rPr lang="uk-UA" sz="2800" i="1" dirty="0"/>
              <a:t> </a:t>
            </a:r>
            <a:r>
              <a:rPr lang="uk-UA" sz="2800" i="1" dirty="0" err="1"/>
              <a:t>money</a:t>
            </a:r>
            <a:r>
              <a:rPr lang="uk-UA" sz="2800" i="1" dirty="0"/>
              <a:t> </a:t>
            </a:r>
            <a:r>
              <a:rPr lang="uk-UA" sz="2800" i="1" dirty="0" err="1"/>
              <a:t>laundering</a:t>
            </a:r>
            <a:r>
              <a:rPr lang="uk-UA" sz="2800" i="1" dirty="0"/>
              <a:t> </a:t>
            </a:r>
            <a:r>
              <a:rPr lang="uk-UA" sz="2800" i="1" dirty="0" err="1"/>
              <a:t>and</a:t>
            </a:r>
            <a:r>
              <a:rPr lang="uk-UA" sz="2800" i="1" dirty="0"/>
              <a:t> </a:t>
            </a:r>
            <a:r>
              <a:rPr lang="uk-UA" sz="2800" i="1" dirty="0" err="1"/>
              <a:t>the</a:t>
            </a:r>
            <a:r>
              <a:rPr lang="uk-UA" sz="2800" i="1" dirty="0"/>
              <a:t> </a:t>
            </a:r>
            <a:r>
              <a:rPr lang="uk-UA" sz="2800" i="1" dirty="0" err="1"/>
              <a:t>financing</a:t>
            </a:r>
            <a:r>
              <a:rPr lang="uk-UA" sz="2800" i="1" dirty="0"/>
              <a:t> </a:t>
            </a:r>
            <a:r>
              <a:rPr lang="uk-UA" sz="2800" i="1" dirty="0" err="1"/>
              <a:t>of</a:t>
            </a:r>
            <a:r>
              <a:rPr lang="uk-UA" sz="2800" i="1" dirty="0"/>
              <a:t> </a:t>
            </a:r>
            <a:r>
              <a:rPr lang="uk-UA" sz="2800" i="1" dirty="0" err="1"/>
              <a:t>terrorism</a:t>
            </a:r>
            <a:r>
              <a:rPr lang="uk-UA" sz="2800" i="1" dirty="0"/>
              <a:t> </a:t>
            </a:r>
            <a:r>
              <a:rPr lang="uk-UA" sz="2800" b="1" i="1" dirty="0" err="1"/>
              <a:t>continued</a:t>
            </a:r>
            <a:r>
              <a:rPr lang="uk-UA" sz="2800" b="1" i="1" dirty="0"/>
              <a:t> </a:t>
            </a:r>
            <a:r>
              <a:rPr lang="uk-UA" sz="2800" b="1" i="1" dirty="0" err="1"/>
              <a:t>across</a:t>
            </a:r>
            <a:r>
              <a:rPr lang="uk-UA" sz="2800" b="1" i="1" dirty="0"/>
              <a:t> </a:t>
            </a:r>
            <a:r>
              <a:rPr lang="uk-UA" sz="2800" b="1" i="1" dirty="0" err="1"/>
              <a:t>the</a:t>
            </a:r>
            <a:r>
              <a:rPr lang="uk-UA" sz="2800" b="1" i="1" dirty="0"/>
              <a:t> </a:t>
            </a:r>
            <a:r>
              <a:rPr lang="uk-UA" sz="2800" b="1" i="1" dirty="0" err="1"/>
              <a:t>Ukrainian</a:t>
            </a:r>
            <a:r>
              <a:rPr lang="uk-UA" sz="2800" b="1" i="1" dirty="0"/>
              <a:t> </a:t>
            </a:r>
            <a:r>
              <a:rPr lang="uk-UA" sz="2800" b="1" i="1" dirty="0" err="1"/>
              <a:t>banking</a:t>
            </a:r>
            <a:r>
              <a:rPr lang="uk-UA" sz="2800" b="1" i="1" dirty="0"/>
              <a:t> </a:t>
            </a:r>
            <a:r>
              <a:rPr lang="uk-UA" sz="2800" b="1" i="1" dirty="0" err="1"/>
              <a:t>sector</a:t>
            </a:r>
            <a:r>
              <a:rPr lang="uk-UA" sz="2800" i="1" dirty="0"/>
              <a:t>. </a:t>
            </a:r>
            <a:r>
              <a:rPr lang="uk-UA" sz="2800" i="1" dirty="0" err="1"/>
              <a:t>The</a:t>
            </a:r>
            <a:r>
              <a:rPr lang="uk-UA" sz="2800" i="1" dirty="0"/>
              <a:t> </a:t>
            </a:r>
            <a:r>
              <a:rPr lang="uk-UA" sz="2800" i="1" dirty="0" err="1"/>
              <a:t>National</a:t>
            </a:r>
            <a:r>
              <a:rPr lang="uk-UA" sz="2800" i="1" dirty="0"/>
              <a:t> </a:t>
            </a:r>
            <a:r>
              <a:rPr lang="uk-UA" sz="2800" i="1" dirty="0" err="1"/>
              <a:t>Bank</a:t>
            </a:r>
            <a:r>
              <a:rPr lang="uk-UA" sz="2800" i="1" dirty="0"/>
              <a:t> </a:t>
            </a:r>
            <a:r>
              <a:rPr lang="uk-UA" sz="2800" i="1" dirty="0" err="1"/>
              <a:t>identified</a:t>
            </a:r>
            <a:r>
              <a:rPr lang="uk-UA" sz="2800" i="1" dirty="0"/>
              <a:t> </a:t>
            </a:r>
            <a:r>
              <a:rPr lang="uk-UA" sz="2800" i="1" dirty="0" err="1"/>
              <a:t>policy</a:t>
            </a:r>
            <a:r>
              <a:rPr lang="uk-UA" sz="2800" i="1" dirty="0"/>
              <a:t> </a:t>
            </a:r>
            <a:r>
              <a:rPr lang="uk-UA" sz="2800" i="1" dirty="0" err="1"/>
              <a:t>measures</a:t>
            </a:r>
            <a:r>
              <a:rPr lang="uk-UA" sz="2800" i="1" dirty="0"/>
              <a:t> </a:t>
            </a:r>
            <a:r>
              <a:rPr lang="uk-UA" sz="2800" i="1" dirty="0" err="1"/>
              <a:t>required</a:t>
            </a:r>
            <a:r>
              <a:rPr lang="uk-UA" sz="2800" i="1" dirty="0"/>
              <a:t> </a:t>
            </a:r>
            <a:r>
              <a:rPr lang="uk-UA" sz="2800" i="1" dirty="0" err="1"/>
              <a:t>to</a:t>
            </a:r>
            <a:r>
              <a:rPr lang="uk-UA" sz="2800" i="1" dirty="0"/>
              <a:t> </a:t>
            </a:r>
            <a:r>
              <a:rPr lang="uk-UA" sz="2800" i="1" dirty="0" err="1"/>
              <a:t>bring</a:t>
            </a:r>
            <a:r>
              <a:rPr lang="uk-UA" sz="2800" i="1" dirty="0"/>
              <a:t> </a:t>
            </a:r>
            <a:r>
              <a:rPr lang="uk-UA" sz="2800" i="1" dirty="0" err="1"/>
              <a:t>the</a:t>
            </a:r>
            <a:r>
              <a:rPr lang="uk-UA" sz="2800" i="1" dirty="0"/>
              <a:t> </a:t>
            </a:r>
            <a:r>
              <a:rPr lang="uk-UA" sz="2800" i="1" dirty="0" err="1"/>
              <a:t>Ukrainian</a:t>
            </a:r>
            <a:r>
              <a:rPr lang="uk-UA" sz="2800" i="1" dirty="0"/>
              <a:t> </a:t>
            </a:r>
            <a:r>
              <a:rPr lang="uk-UA" sz="2800" i="1" dirty="0" err="1"/>
              <a:t>banking</a:t>
            </a:r>
            <a:r>
              <a:rPr lang="uk-UA" sz="2800" i="1" dirty="0"/>
              <a:t> </a:t>
            </a:r>
            <a:r>
              <a:rPr lang="uk-UA" sz="2800" i="1" dirty="0" err="1"/>
              <a:t>regulation</a:t>
            </a:r>
            <a:r>
              <a:rPr lang="uk-UA" sz="2800" i="1" dirty="0"/>
              <a:t> </a:t>
            </a:r>
            <a:r>
              <a:rPr lang="uk-UA" sz="2800" i="1" dirty="0" err="1"/>
              <a:t>in</a:t>
            </a:r>
            <a:r>
              <a:rPr lang="uk-UA" sz="2800" i="1" dirty="0"/>
              <a:t> </a:t>
            </a:r>
            <a:r>
              <a:rPr lang="uk-UA" sz="2800" i="1" dirty="0" err="1"/>
              <a:t>compliance</a:t>
            </a:r>
            <a:r>
              <a:rPr lang="uk-UA" sz="2800" i="1" dirty="0"/>
              <a:t> </a:t>
            </a:r>
            <a:r>
              <a:rPr lang="uk-UA" sz="2800" i="1" dirty="0" err="1"/>
              <a:t>with</a:t>
            </a:r>
            <a:r>
              <a:rPr lang="uk-UA" sz="2800" i="1" dirty="0"/>
              <a:t> </a:t>
            </a:r>
            <a:r>
              <a:rPr lang="uk-UA" sz="2800" i="1" dirty="0" err="1"/>
              <a:t>the</a:t>
            </a:r>
            <a:r>
              <a:rPr lang="uk-UA" sz="2800" i="1" dirty="0"/>
              <a:t> </a:t>
            </a:r>
            <a:r>
              <a:rPr lang="uk-UA" sz="2800" i="1" dirty="0" err="1"/>
              <a:t>Basel</a:t>
            </a:r>
            <a:r>
              <a:rPr lang="uk-UA" sz="2800" i="1" dirty="0"/>
              <a:t> </a:t>
            </a:r>
            <a:r>
              <a:rPr lang="uk-UA" sz="2800" i="1" dirty="0" err="1"/>
              <a:t>Core</a:t>
            </a:r>
            <a:r>
              <a:rPr lang="uk-UA" sz="2800" i="1" dirty="0"/>
              <a:t> </a:t>
            </a:r>
            <a:r>
              <a:rPr lang="uk-UA" sz="2800" i="1" dirty="0" err="1"/>
              <a:t>Principles</a:t>
            </a:r>
            <a:r>
              <a:rPr lang="uk-UA" sz="2800" i="1" dirty="0"/>
              <a:t> </a:t>
            </a:r>
            <a:r>
              <a:rPr lang="uk-UA" sz="2800" i="1" dirty="0" err="1"/>
              <a:t>and</a:t>
            </a:r>
            <a:r>
              <a:rPr lang="uk-UA" sz="2800" i="1" dirty="0"/>
              <a:t> EU </a:t>
            </a:r>
            <a:r>
              <a:rPr lang="uk-UA" sz="2800" i="1" dirty="0" err="1"/>
              <a:t>directives</a:t>
            </a:r>
            <a:r>
              <a:rPr lang="uk-UA" sz="2800" i="1" dirty="0"/>
              <a:t>” </a:t>
            </a:r>
            <a:endParaRPr lang="ru-RU" sz="2800" dirty="0"/>
          </a:p>
        </p:txBody>
      </p:sp>
      <p:pic>
        <p:nvPicPr>
          <p:cNvPr id="3074" name="Picture 2" descr="http://dostyp.com.ua/storage/media/2018/01/149aa0f7-3397-4815-9984-4c7a71e26813.jpg?w=1440&amp;h=1080&amp;mode=crop&amp;scale=bo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47" y="2996952"/>
            <a:ext cx="4336385" cy="3252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mpoagency.pro/wp-content/uploads/2017/03/european-amaz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r="28827"/>
          <a:stretch/>
        </p:blipFill>
        <p:spPr bwMode="auto">
          <a:xfrm>
            <a:off x="107504" y="2979072"/>
            <a:ext cx="3956533" cy="3270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5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318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АКТУАЛІЗАЦІЯ  КОНЦЕПТУ УКРАЇНА  В ПОЛІТИЧНОМУ АНГЛОМОВНОМУ ОФІЦІЙНОМУ ДИСКУРСІ ЄС   </vt:lpstr>
      <vt:lpstr>Презентация PowerPoint</vt:lpstr>
      <vt:lpstr>Презентация PowerPoint</vt:lpstr>
      <vt:lpstr>Презентация PowerPoint</vt:lpstr>
      <vt:lpstr>Семантичні сходження домінантної лексеми понятійного корпусу UKRAINE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АКТУАЛІЗАЦІЯ  КОНЦЕПТУ УКРАЇНА  В ПОЛІТИЧНОМУ АНГЛОМОВНОМУ ОФІЦІЙНОМУ ДИСКУРСІ ЄС</dc:title>
  <dc:creator>Виталина</dc:creator>
  <cp:lastModifiedBy>Виталина</cp:lastModifiedBy>
  <cp:revision>17</cp:revision>
  <dcterms:created xsi:type="dcterms:W3CDTF">2018-12-16T17:50:36Z</dcterms:created>
  <dcterms:modified xsi:type="dcterms:W3CDTF">2019-02-27T18:35:39Z</dcterms:modified>
</cp:coreProperties>
</file>