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90" r:id="rId3"/>
    <p:sldId id="257" r:id="rId4"/>
    <p:sldId id="260" r:id="rId5"/>
    <p:sldId id="286" r:id="rId6"/>
    <p:sldId id="292" r:id="rId7"/>
    <p:sldId id="300" r:id="rId8"/>
    <p:sldId id="291" r:id="rId9"/>
    <p:sldId id="294" r:id="rId10"/>
    <p:sldId id="302" r:id="rId11"/>
    <p:sldId id="261" r:id="rId12"/>
    <p:sldId id="263" r:id="rId13"/>
    <p:sldId id="267" r:id="rId14"/>
    <p:sldId id="295" r:id="rId15"/>
    <p:sldId id="299" r:id="rId16"/>
    <p:sldId id="272" r:id="rId17"/>
    <p:sldId id="296" r:id="rId18"/>
    <p:sldId id="297"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0F0"/>
    <a:srgbClr val="DEC8CD"/>
    <a:srgbClr val="57EF2D"/>
    <a:srgbClr val="9966FF"/>
    <a:srgbClr val="FBFD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F48E20-6902-4F31-AB9D-75914825615A}" type="datetimeFigureOut">
              <a:rPr lang="ru-RU" smtClean="0"/>
              <a:t>20.03.2019</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5C6F4-04C2-4E95-80C7-2EADA90F98BA}" type="slidenum">
              <a:rPr lang="ru-RU" smtClean="0"/>
              <a:t>‹#›</a:t>
            </a:fld>
            <a:endParaRPr lang="ru-RU"/>
          </a:p>
        </p:txBody>
      </p:sp>
    </p:spTree>
    <p:extLst>
      <p:ext uri="{BB962C8B-B14F-4D97-AF65-F5344CB8AC3E}">
        <p14:creationId xmlns:p14="http://schemas.microsoft.com/office/powerpoint/2010/main" val="2601713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D95C6F4-04C2-4E95-80C7-2EADA90F98BA}" type="slidenum">
              <a:rPr lang="ru-RU" smtClean="0"/>
              <a:t>1</a:t>
            </a:fld>
            <a:endParaRPr lang="ru-RU"/>
          </a:p>
        </p:txBody>
      </p:sp>
    </p:spTree>
    <p:extLst>
      <p:ext uri="{BB962C8B-B14F-4D97-AF65-F5344CB8AC3E}">
        <p14:creationId xmlns:p14="http://schemas.microsoft.com/office/powerpoint/2010/main" val="1998266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20.03.2019</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20.03.2019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20.03.2019</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20.03.2019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smtClean="0"/>
              <a:t>Образец текста</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20.03.2019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20.03.2019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20.03.2019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19B0651-EE4F-4900-A07F-96A6BFA9D0F0}" type="slidenum">
              <a:rPr lang="ru-RU" smtClean="0"/>
              <a:t>‹#›</a:t>
            </a:fld>
            <a:endParaRPr lang="ru-RU"/>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ru-RU" smtClean="0"/>
              <a:t>Образец заголовка</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B4C71EC6-210F-42DE-9C53-41977AD35B3D}" type="datetimeFigureOut">
              <a:rPr lang="ru-RU" smtClean="0"/>
              <a:t>20.03.2019</a:t>
            </a:fld>
            <a:endParaRPr lang="ru-RU"/>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B19B0651-EE4F-4900-A07F-96A6BFA9D0F0}" type="slidenum">
              <a:rPr lang="ru-RU" smtClean="0"/>
              <a:t>‹#›</a:t>
            </a:fld>
            <a:endParaRPr lang="ru-RU"/>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a:xfrm>
            <a:off x="0" y="0"/>
            <a:ext cx="9144000" cy="6858000"/>
          </a:xfrm>
          <a:solidFill>
            <a:schemeClr val="bg1"/>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a:normAutofit/>
          </a:bodyPr>
          <a:lstStyle/>
          <a:p>
            <a:endParaRPr lang="ru-RU" sz="4000" b="1" i="1" dirty="0">
              <a:solidFill>
                <a:schemeClr val="accent6">
                  <a:lumMod val="50000"/>
                </a:schemeClr>
              </a:solidFill>
            </a:endParaRPr>
          </a:p>
          <a:p>
            <a:endParaRPr lang="uk-UA" sz="4000" b="1" i="1" dirty="0">
              <a:solidFill>
                <a:schemeClr val="accent6">
                  <a:lumMod val="50000"/>
                </a:schemeClr>
              </a:solidFill>
            </a:endParaRPr>
          </a:p>
          <a:p>
            <a:r>
              <a:rPr lang="uk-UA" sz="2800" b="1" i="1" dirty="0">
                <a:solidFill>
                  <a:schemeClr val="accent6">
                    <a:lumMod val="50000"/>
                  </a:schemeClr>
                </a:solidFill>
              </a:rPr>
              <a:t>                          </a:t>
            </a:r>
          </a:p>
          <a:p>
            <a:endParaRPr lang="uk-UA" sz="2800" b="1" i="1" dirty="0">
              <a:solidFill>
                <a:schemeClr val="accent6">
                  <a:lumMod val="50000"/>
                </a:schemeClr>
              </a:solidFill>
            </a:endParaRPr>
          </a:p>
          <a:p>
            <a:r>
              <a:rPr lang="uk-UA" sz="2800" b="1" i="1" dirty="0">
                <a:solidFill>
                  <a:schemeClr val="accent6">
                    <a:lumMod val="50000"/>
                  </a:schemeClr>
                </a:solidFill>
              </a:rPr>
              <a:t>                                 </a:t>
            </a:r>
          </a:p>
        </p:txBody>
      </p:sp>
      <p:pic>
        <p:nvPicPr>
          <p:cNvPr id="5" name="Рисунок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22" y="739272"/>
            <a:ext cx="5330786" cy="3537133"/>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8489" y="2866655"/>
            <a:ext cx="6263099" cy="3919488"/>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4728" y="157017"/>
            <a:ext cx="5539272" cy="3690540"/>
          </a:xfrm>
          <a:prstGeom prst="rect">
            <a:avLst/>
          </a:prstGeom>
        </p:spPr>
      </p:pic>
      <p:sp>
        <p:nvSpPr>
          <p:cNvPr id="10" name="Прямоугольник 9"/>
          <p:cNvSpPr/>
          <p:nvPr/>
        </p:nvSpPr>
        <p:spPr>
          <a:xfrm rot="20981918">
            <a:off x="193006" y="4779232"/>
            <a:ext cx="8792782" cy="954107"/>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ru-RU" sz="2800" b="1" dirty="0" smtClean="0">
                <a:ln w="0"/>
                <a:solidFill>
                  <a:schemeClr val="accent1">
                    <a:lumMod val="50000"/>
                  </a:schemeClr>
                </a:solidFill>
                <a:effectLst>
                  <a:outerShdw blurRad="38100" dist="19050" dir="2700000" algn="tl" rotWithShape="0">
                    <a:schemeClr val="dk1">
                      <a:alpha val="40000"/>
                    </a:schemeClr>
                  </a:outerShdw>
                </a:effectLst>
                <a:latin typeface="Bahnschrift SemiLight" panose="020B0502040204020203" pitchFamily="34" charset="0"/>
              </a:rPr>
              <a:t>ВИЯВИ ГЕНДЕРНО</a:t>
            </a:r>
            <a:r>
              <a:rPr lang="uk-UA" sz="2800" b="1" dirty="0" smtClean="0">
                <a:ln w="0"/>
                <a:solidFill>
                  <a:schemeClr val="accent1">
                    <a:lumMod val="50000"/>
                  </a:schemeClr>
                </a:solidFill>
                <a:effectLst>
                  <a:outerShdw blurRad="38100" dist="19050" dir="2700000" algn="tl" rotWithShape="0">
                    <a:schemeClr val="dk1">
                      <a:alpha val="40000"/>
                    </a:schemeClr>
                  </a:outerShdw>
                </a:effectLst>
                <a:latin typeface="Bahnschrift SemiLight" panose="020B0502040204020203" pitchFamily="34" charset="0"/>
              </a:rPr>
              <a:t>Ї СЕМІОТИКИ В АНГЛОМОВНОМУ РЕКЛАМНОМУ ДИСКУРСІ</a:t>
            </a:r>
            <a:endParaRPr lang="de-DE" sz="2800" b="1" dirty="0">
              <a:ln w="0"/>
              <a:solidFill>
                <a:schemeClr val="accent1">
                  <a:lumMod val="50000"/>
                </a:schemeClr>
              </a:solidFill>
              <a:effectLst>
                <a:outerShdw blurRad="38100" dist="19050" dir="2700000" algn="tl" rotWithShape="0">
                  <a:schemeClr val="dk1">
                    <a:alpha val="40000"/>
                  </a:schemeClr>
                </a:outerShdw>
              </a:effectLst>
              <a:latin typeface="Bahnschrift SemiLight" panose="020B0502040204020203" pitchFamily="34" charset="0"/>
            </a:endParaRPr>
          </a:p>
        </p:txBody>
      </p:sp>
      <p:sp>
        <p:nvSpPr>
          <p:cNvPr id="11" name="Прямоугольник 10"/>
          <p:cNvSpPr/>
          <p:nvPr/>
        </p:nvSpPr>
        <p:spPr>
          <a:xfrm>
            <a:off x="5220071" y="5700696"/>
            <a:ext cx="3780160" cy="107721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uk-UA" sz="1600" b="1" dirty="0" smtClean="0">
                <a:ln w="0"/>
                <a:solidFill>
                  <a:schemeClr val="accent1">
                    <a:lumMod val="50000"/>
                  </a:schemeClr>
                </a:solidFill>
                <a:effectLst>
                  <a:outerShdw blurRad="38100" dist="19050" dir="2700000" algn="tl" rotWithShape="0">
                    <a:schemeClr val="dk1">
                      <a:alpha val="40000"/>
                    </a:schemeClr>
                  </a:outerShdw>
                </a:effectLst>
                <a:latin typeface="Colonna MT" panose="04020805060202030203" pitchFamily="82" charset="0"/>
              </a:rPr>
              <a:t>КОРОТУН АНАСТАСІЯ, </a:t>
            </a:r>
            <a:r>
              <a:rPr lang="uk-UA" sz="1600" b="1" dirty="0" smtClean="0">
                <a:ln w="0"/>
                <a:solidFill>
                  <a:schemeClr val="accent1">
                    <a:lumMod val="50000"/>
                  </a:schemeClr>
                </a:solidFill>
                <a:effectLst>
                  <a:outerShdw blurRad="38100" dist="19050" dir="2700000" algn="tl" rotWithShape="0">
                    <a:schemeClr val="dk1">
                      <a:alpha val="40000"/>
                    </a:schemeClr>
                  </a:outerShdw>
                </a:effectLst>
                <a:latin typeface="Colonna MT" panose="04020805060202030203" pitchFamily="82" charset="0"/>
              </a:rPr>
              <a:t>ПР-51</a:t>
            </a:r>
          </a:p>
          <a:p>
            <a:pPr algn="ctr"/>
            <a:endParaRPr lang="uk-UA" sz="1600" b="1" dirty="0" smtClean="0">
              <a:ln w="0"/>
              <a:solidFill>
                <a:schemeClr val="accent1">
                  <a:lumMod val="50000"/>
                </a:schemeClr>
              </a:solidFill>
              <a:effectLst>
                <a:outerShdw blurRad="38100" dist="19050" dir="2700000" algn="tl" rotWithShape="0">
                  <a:schemeClr val="dk1">
                    <a:alpha val="40000"/>
                  </a:schemeClr>
                </a:outerShdw>
              </a:effectLst>
              <a:latin typeface="Colonna MT" panose="04020805060202030203" pitchFamily="82" charset="0"/>
            </a:endParaRPr>
          </a:p>
          <a:p>
            <a:pPr algn="ctr"/>
            <a:r>
              <a:rPr lang="uk-UA" sz="1600" b="1" dirty="0" smtClean="0">
                <a:ln w="0"/>
                <a:solidFill>
                  <a:schemeClr val="accent1">
                    <a:lumMod val="50000"/>
                  </a:schemeClr>
                </a:solidFill>
                <a:effectLst>
                  <a:outerShdw blurRad="38100" dist="19050" dir="2700000" algn="tl" rotWithShape="0">
                    <a:schemeClr val="dk1">
                      <a:alpha val="40000"/>
                    </a:schemeClr>
                  </a:outerShdw>
                </a:effectLst>
                <a:latin typeface="Colonna MT" panose="04020805060202030203" pitchFamily="82" charset="0"/>
              </a:rPr>
              <a:t>НАУКОВИЙ КЕРІВНИК ЄГОРОВА ОЛЕСЯ ІВАНІВНА</a:t>
            </a:r>
            <a:endParaRPr lang="de-DE" sz="1600" b="1" dirty="0">
              <a:ln w="0"/>
              <a:solidFill>
                <a:schemeClr val="accent1">
                  <a:lumMod val="50000"/>
                </a:schemeClr>
              </a:solidFill>
              <a:effectLst>
                <a:outerShdw blurRad="38100" dist="19050" dir="2700000" algn="tl" rotWithShape="0">
                  <a:schemeClr val="dk1">
                    <a:alpha val="40000"/>
                  </a:schemeClr>
                </a:outerShdw>
              </a:effectLst>
              <a:latin typeface="Colonna MT" panose="04020805060202030203" pitchFamily="82" charset="0"/>
            </a:endParaRPr>
          </a:p>
        </p:txBody>
      </p:sp>
    </p:spTree>
    <p:extLst>
      <p:ext uri="{BB962C8B-B14F-4D97-AF65-F5344CB8AC3E}">
        <p14:creationId xmlns:p14="http://schemas.microsoft.com/office/powerpoint/2010/main" val="654726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67544" y="610237"/>
            <a:ext cx="7776864" cy="5178223"/>
          </a:xfrm>
        </p:spPr>
        <p:txBody>
          <a:bodyPr>
            <a:normAutofit lnSpcReduction="10000"/>
          </a:bodyPr>
          <a:lstStyle/>
          <a:p>
            <a:r>
              <a:rPr lang="ru-RU" dirty="0"/>
              <a:t>За </a:t>
            </a:r>
            <a:r>
              <a:rPr lang="ru-RU" dirty="0" err="1"/>
              <a:t>визначенням</a:t>
            </a:r>
            <a:r>
              <a:rPr lang="ru-RU" dirty="0"/>
              <a:t> А. В. </a:t>
            </a:r>
            <a:r>
              <a:rPr lang="ru-RU" dirty="0" err="1"/>
              <a:t>Кириліної</a:t>
            </a:r>
            <a:r>
              <a:rPr lang="ru-RU" dirty="0"/>
              <a:t>, гендерна </a:t>
            </a:r>
            <a:r>
              <a:rPr lang="ru-RU" dirty="0" err="1"/>
              <a:t>маркованість</a:t>
            </a:r>
            <a:r>
              <a:rPr lang="ru-RU" dirty="0"/>
              <a:t> </a:t>
            </a:r>
            <a:r>
              <a:rPr lang="ru-RU" dirty="0" err="1"/>
              <a:t>представляє</a:t>
            </a:r>
            <a:r>
              <a:rPr lang="ru-RU" dirty="0"/>
              <a:t> собою </a:t>
            </a:r>
            <a:r>
              <a:rPr lang="ru-RU" dirty="0" err="1"/>
              <a:t>ознаку</a:t>
            </a:r>
            <a:r>
              <a:rPr lang="ru-RU" dirty="0"/>
              <a:t> </a:t>
            </a:r>
            <a:r>
              <a:rPr lang="ru-RU" dirty="0" err="1"/>
              <a:t>чи</a:t>
            </a:r>
            <a:r>
              <a:rPr lang="ru-RU" dirty="0"/>
              <a:t> комплекс </a:t>
            </a:r>
            <a:r>
              <a:rPr lang="ru-RU" dirty="0" err="1"/>
              <a:t>ознак</a:t>
            </a:r>
            <a:r>
              <a:rPr lang="ru-RU" dirty="0"/>
              <a:t>, </a:t>
            </a:r>
            <a:r>
              <a:rPr lang="ru-RU" dirty="0" err="1"/>
              <a:t>що</a:t>
            </a:r>
            <a:r>
              <a:rPr lang="ru-RU" dirty="0"/>
              <a:t> </a:t>
            </a:r>
            <a:r>
              <a:rPr lang="ru-RU" dirty="0" err="1"/>
              <a:t>дозволяють</a:t>
            </a:r>
            <a:r>
              <a:rPr lang="ru-RU" dirty="0"/>
              <a:t> </a:t>
            </a:r>
            <a:r>
              <a:rPr lang="ru-RU" dirty="0" err="1"/>
              <a:t>ідентифікувати</a:t>
            </a:r>
            <a:r>
              <a:rPr lang="ru-RU" dirty="0"/>
              <a:t> </a:t>
            </a:r>
            <a:r>
              <a:rPr lang="ru-RU" dirty="0" err="1"/>
              <a:t>приналежність</a:t>
            </a:r>
            <a:r>
              <a:rPr lang="ru-RU" dirty="0"/>
              <a:t> </a:t>
            </a:r>
            <a:r>
              <a:rPr lang="ru-RU" dirty="0" err="1"/>
              <a:t>мовної</a:t>
            </a:r>
            <a:r>
              <a:rPr lang="ru-RU" dirty="0"/>
              <a:t> </a:t>
            </a:r>
            <a:r>
              <a:rPr lang="ru-RU" dirty="0" err="1"/>
              <a:t>одиниці</a:t>
            </a:r>
            <a:r>
              <a:rPr lang="ru-RU" dirty="0"/>
              <a:t>  до </a:t>
            </a:r>
            <a:r>
              <a:rPr lang="ru-RU" dirty="0" err="1"/>
              <a:t>тієї</a:t>
            </a:r>
            <a:r>
              <a:rPr lang="ru-RU" dirty="0"/>
              <a:t> </a:t>
            </a:r>
            <a:r>
              <a:rPr lang="ru-RU" dirty="0" err="1"/>
              <a:t>чи</a:t>
            </a:r>
            <a:r>
              <a:rPr lang="ru-RU" dirty="0"/>
              <a:t> </a:t>
            </a:r>
            <a:r>
              <a:rPr lang="ru-RU" dirty="0" err="1"/>
              <a:t>іншої</a:t>
            </a:r>
            <a:r>
              <a:rPr lang="ru-RU" dirty="0"/>
              <a:t> </a:t>
            </a:r>
            <a:r>
              <a:rPr lang="ru-RU" dirty="0" err="1"/>
              <a:t>статі</a:t>
            </a:r>
            <a:r>
              <a:rPr lang="ru-RU" dirty="0"/>
              <a:t>. </a:t>
            </a:r>
            <a:endParaRPr lang="ru-RU" dirty="0" smtClean="0"/>
          </a:p>
          <a:p>
            <a:endParaRPr lang="ru-RU" dirty="0"/>
          </a:p>
          <a:p>
            <a:endParaRPr lang="ru-RU" dirty="0" smtClean="0"/>
          </a:p>
          <a:p>
            <a:endParaRPr lang="ru-RU" dirty="0"/>
          </a:p>
          <a:p>
            <a:endParaRPr lang="ru-RU" dirty="0" smtClean="0"/>
          </a:p>
          <a:p>
            <a:endParaRPr lang="ru-RU" dirty="0" smtClean="0"/>
          </a:p>
          <a:p>
            <a:r>
              <a:rPr lang="ru-RU" dirty="0" smtClean="0"/>
              <a:t>перша </a:t>
            </a:r>
            <a:r>
              <a:rPr lang="ru-RU" dirty="0" err="1"/>
              <a:t>стосується</a:t>
            </a:r>
            <a:r>
              <a:rPr lang="ru-RU" dirty="0"/>
              <a:t> плану </a:t>
            </a:r>
            <a:r>
              <a:rPr lang="ru-RU" dirty="0" err="1"/>
              <a:t>виразу</a:t>
            </a:r>
            <a:r>
              <a:rPr lang="ru-RU" dirty="0"/>
              <a:t> й </a:t>
            </a:r>
            <a:r>
              <a:rPr lang="ru-RU" dirty="0" err="1"/>
              <a:t>зафіксована</a:t>
            </a:r>
            <a:r>
              <a:rPr lang="ru-RU" dirty="0"/>
              <a:t> у </a:t>
            </a:r>
            <a:r>
              <a:rPr lang="ru-RU" dirty="0" err="1"/>
              <a:t>формі</a:t>
            </a:r>
            <a:r>
              <a:rPr lang="ru-RU" dirty="0"/>
              <a:t> </a:t>
            </a:r>
            <a:r>
              <a:rPr lang="ru-RU" dirty="0" err="1"/>
              <a:t>мовної</a:t>
            </a:r>
            <a:r>
              <a:rPr lang="ru-RU" dirty="0"/>
              <a:t> </a:t>
            </a:r>
            <a:r>
              <a:rPr lang="ru-RU" dirty="0" err="1"/>
              <a:t>одиниці</a:t>
            </a:r>
            <a:r>
              <a:rPr lang="ru-RU" dirty="0"/>
              <a:t>, друга </a:t>
            </a:r>
            <a:r>
              <a:rPr lang="ru-RU" dirty="0" err="1"/>
              <a:t>відноситься</a:t>
            </a:r>
            <a:r>
              <a:rPr lang="ru-RU" dirty="0"/>
              <a:t> до </a:t>
            </a:r>
            <a:r>
              <a:rPr lang="ru-RU" dirty="0" err="1"/>
              <a:t>змісту</a:t>
            </a:r>
            <a:r>
              <a:rPr lang="ru-RU" dirty="0"/>
              <a:t>, </a:t>
            </a:r>
            <a:r>
              <a:rPr lang="ru-RU" dirty="0" err="1"/>
              <a:t>тобто</a:t>
            </a:r>
            <a:r>
              <a:rPr lang="ru-RU" dirty="0"/>
              <a:t> </a:t>
            </a:r>
            <a:r>
              <a:rPr lang="ru-RU" dirty="0" err="1"/>
              <a:t>виражається</a:t>
            </a:r>
            <a:r>
              <a:rPr lang="ru-RU" dirty="0"/>
              <a:t> в </a:t>
            </a:r>
            <a:r>
              <a:rPr lang="ru-RU" dirty="0" err="1"/>
              <a:t>значенні</a:t>
            </a:r>
            <a:r>
              <a:rPr lang="ru-RU" dirty="0"/>
              <a:t> </a:t>
            </a:r>
            <a:r>
              <a:rPr lang="ru-RU" dirty="0" err="1"/>
              <a:t>мовної</a:t>
            </a:r>
            <a:r>
              <a:rPr lang="ru-RU" dirty="0"/>
              <a:t> </a:t>
            </a:r>
            <a:r>
              <a:rPr lang="ru-RU" dirty="0" err="1"/>
              <a:t>одиниці</a:t>
            </a:r>
            <a:r>
              <a:rPr lang="ru-RU" dirty="0"/>
              <a:t> </a:t>
            </a:r>
          </a:p>
        </p:txBody>
      </p:sp>
      <p:cxnSp>
        <p:nvCxnSpPr>
          <p:cNvPr id="5" name="Прямая со стрелкой 4"/>
          <p:cNvCxnSpPr/>
          <p:nvPr/>
        </p:nvCxnSpPr>
        <p:spPr>
          <a:xfrm>
            <a:off x="6137778" y="2708920"/>
            <a:ext cx="648072" cy="8640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Прямая со стрелкой 6"/>
          <p:cNvCxnSpPr/>
          <p:nvPr/>
        </p:nvCxnSpPr>
        <p:spPr>
          <a:xfrm flipH="1">
            <a:off x="1449194" y="2708920"/>
            <a:ext cx="936104" cy="8640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818068" y="3702669"/>
            <a:ext cx="1728192" cy="369332"/>
          </a:xfrm>
          <a:prstGeom prst="rect">
            <a:avLst/>
          </a:prstGeom>
          <a:noFill/>
        </p:spPr>
        <p:txBody>
          <a:bodyPr wrap="square" rtlCol="0">
            <a:spAutoFit/>
          </a:bodyPr>
          <a:lstStyle/>
          <a:p>
            <a:r>
              <a:rPr lang="ru-RU" dirty="0" smtClean="0">
                <a:latin typeface="+mj-lt"/>
              </a:rPr>
              <a:t>формальна</a:t>
            </a:r>
            <a:endParaRPr lang="ru-RU" dirty="0">
              <a:latin typeface="+mj-lt"/>
            </a:endParaRPr>
          </a:p>
        </p:txBody>
      </p:sp>
      <p:sp>
        <p:nvSpPr>
          <p:cNvPr id="13" name="TextBox 12"/>
          <p:cNvSpPr txBox="1"/>
          <p:nvPr/>
        </p:nvSpPr>
        <p:spPr>
          <a:xfrm>
            <a:off x="5749788" y="3702669"/>
            <a:ext cx="2016224" cy="369332"/>
          </a:xfrm>
          <a:prstGeom prst="rect">
            <a:avLst/>
          </a:prstGeom>
          <a:noFill/>
        </p:spPr>
        <p:txBody>
          <a:bodyPr wrap="square" rtlCol="0">
            <a:spAutoFit/>
          </a:bodyPr>
          <a:lstStyle/>
          <a:p>
            <a:pPr algn="ctr"/>
            <a:r>
              <a:rPr lang="ru-RU" dirty="0" err="1" smtClean="0">
                <a:latin typeface="+mj-lt"/>
              </a:rPr>
              <a:t>семантична</a:t>
            </a:r>
            <a:endParaRPr lang="ru-RU" dirty="0">
              <a:latin typeface="+mj-lt"/>
            </a:endParaRPr>
          </a:p>
        </p:txBody>
      </p:sp>
    </p:spTree>
    <p:extLst>
      <p:ext uri="{BB962C8B-B14F-4D97-AF65-F5344CB8AC3E}">
        <p14:creationId xmlns:p14="http://schemas.microsoft.com/office/powerpoint/2010/main" val="55854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0"/>
            <a:ext cx="9144000" cy="6858000"/>
          </a:xfrm>
          <a:noFill/>
        </p:spPr>
        <p:style>
          <a:lnRef idx="2">
            <a:schemeClr val="accent2"/>
          </a:lnRef>
          <a:fillRef idx="1">
            <a:schemeClr val="lt1"/>
          </a:fillRef>
          <a:effectRef idx="0">
            <a:schemeClr val="accent2"/>
          </a:effectRef>
          <a:fontRef idx="minor">
            <a:schemeClr val="dk1"/>
          </a:fontRef>
        </p:style>
        <p:txBody>
          <a:bodyPr>
            <a:normAutofit/>
          </a:bodyPr>
          <a:lstStyle/>
          <a:p>
            <a:r>
              <a:rPr lang="uk-UA" sz="4000" u="sng"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Недалекозора стать</a:t>
            </a:r>
            <a:endParaRPr lang="ru-RU" sz="4000" u="sng"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122" name="Picture 2" descr="C:\Users\admin\Documents\H_6ncfmlnV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131190"/>
            <a:ext cx="6801783" cy="4752528"/>
          </a:xfrm>
          <a:prstGeom prst="rect">
            <a:avLst/>
          </a:prstGeom>
          <a:solidFill>
            <a:schemeClr val="bg1"/>
          </a:solidFill>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201" y="692697"/>
            <a:ext cx="4076171"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612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5760"/>
            <a:ext cx="9144000" cy="6858000"/>
          </a:xfrm>
          <a:noFill/>
          <a:ln>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uk-UA" sz="4800" u="sng"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Сексуальний об’єкт</a:t>
            </a:r>
            <a:endParaRPr lang="ru-RU" sz="4800" u="sng"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146" name="Picture 2" descr="C:\Users\admin\Documents\KDYSfjyk-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57120"/>
            <a:ext cx="3810000" cy="53086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admin\Documents\vD7bMye4zL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057120"/>
            <a:ext cx="4320481" cy="5314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441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a:xfrm>
            <a:off x="0" y="0"/>
            <a:ext cx="9144000" cy="6858000"/>
          </a:xfrm>
          <a:noFill/>
        </p:spPr>
        <p:style>
          <a:lnRef idx="2">
            <a:schemeClr val="accent2"/>
          </a:lnRef>
          <a:fillRef idx="1">
            <a:schemeClr val="lt1"/>
          </a:fillRef>
          <a:effectRef idx="0">
            <a:schemeClr val="accent2"/>
          </a:effectRef>
          <a:fontRef idx="minor">
            <a:schemeClr val="dk1"/>
          </a:fontRef>
        </p:style>
        <p:txBody>
          <a:bodyPr>
            <a:normAutofit/>
          </a:bodyPr>
          <a:lstStyle/>
          <a:p>
            <a:endParaRPr lang="ru-RU" sz="5400" b="1" dirty="0">
              <a:solidFill>
                <a:schemeClr val="accent6">
                  <a:lumMod val="50000"/>
                </a:schemeClr>
              </a:solidFill>
            </a:endParaRPr>
          </a:p>
        </p:txBody>
      </p:sp>
      <p:pic>
        <p:nvPicPr>
          <p:cNvPr id="11267" name="Picture 3" descr="C:\Users\admin\Documents\yedK-MZqP3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2632" y="404664"/>
            <a:ext cx="4572660" cy="309634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1710083"/>
            <a:ext cx="3616141"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352" y="61180"/>
            <a:ext cx="3858608" cy="2660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9091" t="11010" r="8181" b="6161"/>
          <a:stretch/>
        </p:blipFill>
        <p:spPr bwMode="auto">
          <a:xfrm>
            <a:off x="5332575" y="4252479"/>
            <a:ext cx="3422717" cy="2570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23928" y="2912786"/>
            <a:ext cx="5040560" cy="1384995"/>
          </a:xfrm>
          <a:prstGeom prst="rect">
            <a:avLst/>
          </a:prstGeom>
          <a:solidFill>
            <a:schemeClr val="bg1"/>
          </a:solidFill>
        </p:spPr>
        <p:txBody>
          <a:bodyPr wrap="square" rtlCol="0">
            <a:spAutoFit/>
          </a:bodyPr>
          <a:lstStyle/>
          <a:p>
            <a:r>
              <a:rPr lang="uk-UA" sz="2800" u="sng" dirty="0" smtClean="0">
                <a:latin typeface="Times New Roman" panose="02020603050405020304" pitchFamily="18" charset="0"/>
                <a:cs typeface="Times New Roman" panose="02020603050405020304" pitchFamily="18" charset="0"/>
              </a:rPr>
              <a:t>ГАРНА ДОМОГОСПОДАРКА, ТУРБОТЛИВА МАТИ, УСПІШНА ЖІНКА</a:t>
            </a:r>
            <a:endParaRPr lang="ru-RU" sz="28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0219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589240"/>
            <a:ext cx="6552728" cy="1371600"/>
          </a:xfrm>
        </p:spPr>
        <p:txBody>
          <a:bodyPr>
            <a:noAutofit/>
          </a:bodyPr>
          <a:lstStyle/>
          <a:p>
            <a:r>
              <a:rPr lang="ru-RU" sz="1600" dirty="0" err="1" smtClean="0"/>
              <a:t>широке</a:t>
            </a:r>
            <a:r>
              <a:rPr lang="ru-RU" sz="1600" dirty="0" smtClean="0"/>
              <a:t> </a:t>
            </a:r>
            <a:r>
              <a:rPr lang="ru-RU" sz="1600" dirty="0" err="1"/>
              <a:t>використання</a:t>
            </a:r>
            <a:r>
              <a:rPr lang="ru-RU" sz="1600" dirty="0"/>
              <a:t> </a:t>
            </a:r>
            <a:r>
              <a:rPr lang="ru-RU" sz="1600" dirty="0" err="1"/>
              <a:t>якісних</a:t>
            </a:r>
            <a:r>
              <a:rPr lang="ru-RU" sz="1600" dirty="0"/>
              <a:t> та </a:t>
            </a:r>
            <a:r>
              <a:rPr lang="ru-RU" sz="1600" dirty="0" err="1"/>
              <a:t>оціночних</a:t>
            </a:r>
            <a:r>
              <a:rPr lang="ru-RU" sz="1600" dirty="0"/>
              <a:t> </a:t>
            </a:r>
            <a:r>
              <a:rPr lang="ru-RU" sz="1600" dirty="0" err="1"/>
              <a:t>ад’єктивів</a:t>
            </a:r>
            <a:r>
              <a:rPr lang="ru-RU" sz="1600" dirty="0"/>
              <a:t> і </a:t>
            </a:r>
            <a:r>
              <a:rPr lang="ru-RU" sz="1600" dirty="0" err="1" smtClean="0"/>
              <a:t>адвербів</a:t>
            </a:r>
            <a:r>
              <a:rPr lang="ru-RU" sz="1600" dirty="0" smtClean="0"/>
              <a:t>:</a:t>
            </a:r>
            <a:br>
              <a:rPr lang="ru-RU" sz="1600" dirty="0" smtClean="0"/>
            </a:br>
            <a:r>
              <a:rPr lang="ru-RU" sz="1600" i="1" dirty="0" smtClean="0">
                <a:solidFill>
                  <a:schemeClr val="tx1"/>
                </a:solidFill>
                <a:latin typeface="+mn-lt"/>
              </a:rPr>
              <a:t>-</a:t>
            </a:r>
            <a:r>
              <a:rPr lang="ru-RU" sz="1600" i="1" dirty="0" smtClean="0">
                <a:latin typeface="+mn-lt"/>
              </a:rPr>
              <a:t> </a:t>
            </a:r>
            <a:r>
              <a:rPr lang="de-DE" sz="1600" i="1" dirty="0" err="1" smtClean="0">
                <a:solidFill>
                  <a:schemeClr val="tx1"/>
                </a:solidFill>
                <a:latin typeface="+mn-lt"/>
              </a:rPr>
              <a:t>Gives</a:t>
            </a:r>
            <a:r>
              <a:rPr lang="de-DE" sz="1600" i="1" dirty="0" smtClean="0">
                <a:solidFill>
                  <a:schemeClr val="tx1"/>
                </a:solidFill>
                <a:latin typeface="+mn-lt"/>
              </a:rPr>
              <a:t> </a:t>
            </a:r>
            <a:r>
              <a:rPr lang="de-DE" sz="1600" i="1" dirty="0" err="1">
                <a:solidFill>
                  <a:schemeClr val="tx1"/>
                </a:solidFill>
                <a:latin typeface="+mn-lt"/>
              </a:rPr>
              <a:t>sensual</a:t>
            </a:r>
            <a:r>
              <a:rPr lang="de-DE" sz="1600" i="1" dirty="0">
                <a:solidFill>
                  <a:schemeClr val="tx1"/>
                </a:solidFill>
                <a:latin typeface="+mn-lt"/>
              </a:rPr>
              <a:t>, </a:t>
            </a:r>
            <a:r>
              <a:rPr lang="de-DE" sz="1600" i="1" dirty="0" err="1">
                <a:solidFill>
                  <a:schemeClr val="tx1"/>
                </a:solidFill>
                <a:latin typeface="+mn-lt"/>
              </a:rPr>
              <a:t>velvety</a:t>
            </a:r>
            <a:r>
              <a:rPr lang="de-DE" sz="1600" i="1" dirty="0">
                <a:solidFill>
                  <a:schemeClr val="tx1"/>
                </a:solidFill>
                <a:latin typeface="+mn-lt"/>
              </a:rPr>
              <a:t>, </a:t>
            </a:r>
            <a:r>
              <a:rPr lang="de-DE" sz="1600" i="1" dirty="0" err="1">
                <a:solidFill>
                  <a:schemeClr val="tx1"/>
                </a:solidFill>
                <a:latin typeface="+mn-lt"/>
              </a:rPr>
              <a:t>saturated</a:t>
            </a:r>
            <a:r>
              <a:rPr lang="de-DE" sz="1600" i="1" dirty="0">
                <a:solidFill>
                  <a:schemeClr val="tx1"/>
                </a:solidFill>
                <a:latin typeface="+mn-lt"/>
              </a:rPr>
              <a:t>, </a:t>
            </a:r>
            <a:r>
              <a:rPr lang="de-DE" sz="1600" i="1" dirty="0" err="1">
                <a:solidFill>
                  <a:schemeClr val="tx1"/>
                </a:solidFill>
                <a:latin typeface="+mn-lt"/>
              </a:rPr>
              <a:t>bold</a:t>
            </a:r>
            <a:r>
              <a:rPr lang="de-DE" sz="1600" i="1" dirty="0">
                <a:solidFill>
                  <a:schemeClr val="tx1"/>
                </a:solidFill>
                <a:latin typeface="+mn-lt"/>
              </a:rPr>
              <a:t> </a:t>
            </a:r>
            <a:r>
              <a:rPr lang="de-DE" sz="1600" i="1" dirty="0" err="1">
                <a:solidFill>
                  <a:schemeClr val="tx1"/>
                </a:solidFill>
                <a:latin typeface="+mn-lt"/>
              </a:rPr>
              <a:t>glance</a:t>
            </a:r>
            <a:r>
              <a:rPr lang="de-DE" sz="1600" i="1" dirty="0">
                <a:solidFill>
                  <a:schemeClr val="tx1"/>
                </a:solidFill>
                <a:latin typeface="+mn-lt"/>
              </a:rPr>
              <a:t> (</a:t>
            </a:r>
            <a:r>
              <a:rPr lang="de-DE" sz="1600" i="1" dirty="0" err="1">
                <a:solidFill>
                  <a:schemeClr val="tx1"/>
                </a:solidFill>
                <a:latin typeface="+mn-lt"/>
              </a:rPr>
              <a:t>Clinique</a:t>
            </a:r>
            <a:r>
              <a:rPr lang="de-DE" sz="1600" i="1" dirty="0" smtClean="0">
                <a:solidFill>
                  <a:schemeClr val="tx1"/>
                </a:solidFill>
                <a:latin typeface="+mn-lt"/>
              </a:rPr>
              <a:t>).</a:t>
            </a:r>
            <a:r>
              <a:rPr lang="de-DE" sz="1600" i="1" dirty="0">
                <a:solidFill>
                  <a:schemeClr val="tx1"/>
                </a:solidFill>
                <a:latin typeface="+mn-lt"/>
              </a:rPr>
              <a:t/>
            </a:r>
            <a:br>
              <a:rPr lang="de-DE" sz="1600" i="1" dirty="0">
                <a:solidFill>
                  <a:schemeClr val="tx1"/>
                </a:solidFill>
                <a:latin typeface="+mn-lt"/>
              </a:rPr>
            </a:br>
            <a:r>
              <a:rPr lang="uk-UA" sz="1600" i="1" dirty="0" smtClean="0">
                <a:solidFill>
                  <a:schemeClr val="tx1"/>
                </a:solidFill>
                <a:latin typeface="+mn-lt"/>
              </a:rPr>
              <a:t>- </a:t>
            </a:r>
            <a:r>
              <a:rPr lang="de-DE" sz="1600" i="1" dirty="0" err="1" smtClean="0">
                <a:solidFill>
                  <a:schemeClr val="tx1"/>
                </a:solidFill>
                <a:latin typeface="+mn-lt"/>
              </a:rPr>
              <a:t>It’s</a:t>
            </a:r>
            <a:r>
              <a:rPr lang="de-DE" sz="1600" i="1" dirty="0" smtClean="0">
                <a:solidFill>
                  <a:schemeClr val="tx1"/>
                </a:solidFill>
                <a:latin typeface="+mn-lt"/>
              </a:rPr>
              <a:t> </a:t>
            </a:r>
            <a:r>
              <a:rPr lang="de-DE" sz="1600" i="1" dirty="0">
                <a:solidFill>
                  <a:schemeClr val="tx1"/>
                </a:solidFill>
                <a:latin typeface="+mn-lt"/>
              </a:rPr>
              <a:t>chic. </a:t>
            </a:r>
            <a:r>
              <a:rPr lang="de-DE" sz="1600" i="1" dirty="0" err="1">
                <a:solidFill>
                  <a:schemeClr val="tx1"/>
                </a:solidFill>
                <a:latin typeface="+mn-lt"/>
              </a:rPr>
              <a:t>It’s</a:t>
            </a:r>
            <a:r>
              <a:rPr lang="de-DE" sz="1600" i="1" dirty="0">
                <a:solidFill>
                  <a:schemeClr val="tx1"/>
                </a:solidFill>
                <a:latin typeface="+mn-lt"/>
              </a:rPr>
              <a:t> shocking. </a:t>
            </a:r>
            <a:r>
              <a:rPr lang="de-DE" sz="1600" i="1" dirty="0" err="1">
                <a:solidFill>
                  <a:schemeClr val="tx1"/>
                </a:solidFill>
                <a:latin typeface="+mn-lt"/>
              </a:rPr>
              <a:t>It’s</a:t>
            </a:r>
            <a:r>
              <a:rPr lang="de-DE" sz="1600" i="1" dirty="0">
                <a:solidFill>
                  <a:schemeClr val="tx1"/>
                </a:solidFill>
                <a:latin typeface="+mn-lt"/>
              </a:rPr>
              <a:t> </a:t>
            </a:r>
            <a:r>
              <a:rPr lang="de-DE" sz="1600" i="1" dirty="0" err="1">
                <a:solidFill>
                  <a:schemeClr val="tx1"/>
                </a:solidFill>
                <a:latin typeface="+mn-lt"/>
              </a:rPr>
              <a:t>beyond</a:t>
            </a:r>
            <a:r>
              <a:rPr lang="de-DE" sz="1600" i="1" dirty="0">
                <a:solidFill>
                  <a:schemeClr val="tx1"/>
                </a:solidFill>
                <a:latin typeface="+mn-lt"/>
              </a:rPr>
              <a:t> </a:t>
            </a:r>
            <a:r>
              <a:rPr lang="de-DE" sz="1600" i="1" dirty="0" err="1">
                <a:solidFill>
                  <a:schemeClr val="tx1"/>
                </a:solidFill>
                <a:latin typeface="+mn-lt"/>
              </a:rPr>
              <a:t>gloss</a:t>
            </a:r>
            <a:r>
              <a:rPr lang="de-DE" sz="1600" i="1" dirty="0">
                <a:solidFill>
                  <a:schemeClr val="tx1"/>
                </a:solidFill>
                <a:latin typeface="+mn-lt"/>
              </a:rPr>
              <a:t>. Cubes </a:t>
            </a:r>
            <a:r>
              <a:rPr lang="de-DE" sz="1600" i="1" dirty="0" err="1">
                <a:solidFill>
                  <a:schemeClr val="tx1"/>
                </a:solidFill>
                <a:latin typeface="+mn-lt"/>
              </a:rPr>
              <a:t>of</a:t>
            </a:r>
            <a:r>
              <a:rPr lang="de-DE" sz="1600" i="1" dirty="0">
                <a:solidFill>
                  <a:schemeClr val="tx1"/>
                </a:solidFill>
                <a:latin typeface="+mn-lt"/>
              </a:rPr>
              <a:t> </a:t>
            </a:r>
            <a:r>
              <a:rPr lang="de-DE" sz="1600" i="1" dirty="0" err="1">
                <a:solidFill>
                  <a:schemeClr val="tx1"/>
                </a:solidFill>
                <a:latin typeface="+mn-lt"/>
              </a:rPr>
              <a:t>hot</a:t>
            </a:r>
            <a:r>
              <a:rPr lang="de-DE" sz="1600" i="1" dirty="0">
                <a:solidFill>
                  <a:schemeClr val="tx1"/>
                </a:solidFill>
                <a:latin typeface="+mn-lt"/>
              </a:rPr>
              <a:t> </a:t>
            </a:r>
            <a:r>
              <a:rPr lang="de-DE" sz="1600" i="1" dirty="0" err="1">
                <a:solidFill>
                  <a:schemeClr val="tx1"/>
                </a:solidFill>
                <a:latin typeface="+mn-lt"/>
              </a:rPr>
              <a:t>pulsating</a:t>
            </a:r>
            <a:r>
              <a:rPr lang="de-DE" sz="1600" i="1" dirty="0">
                <a:solidFill>
                  <a:schemeClr val="tx1"/>
                </a:solidFill>
                <a:latin typeface="+mn-lt"/>
              </a:rPr>
              <a:t> </a:t>
            </a:r>
            <a:r>
              <a:rPr lang="de-DE" sz="1600" i="1" dirty="0" err="1">
                <a:solidFill>
                  <a:schemeClr val="tx1"/>
                </a:solidFill>
                <a:latin typeface="+mn-lt"/>
              </a:rPr>
              <a:t>lip</a:t>
            </a:r>
            <a:r>
              <a:rPr lang="de-DE" sz="1600" i="1" dirty="0">
                <a:solidFill>
                  <a:schemeClr val="tx1"/>
                </a:solidFill>
                <a:latin typeface="+mn-lt"/>
              </a:rPr>
              <a:t> </a:t>
            </a:r>
            <a:r>
              <a:rPr lang="de-DE" sz="1600" i="1" dirty="0" err="1">
                <a:solidFill>
                  <a:schemeClr val="tx1"/>
                </a:solidFill>
                <a:latin typeface="+mn-lt"/>
              </a:rPr>
              <a:t>colours</a:t>
            </a:r>
            <a:r>
              <a:rPr lang="de-DE" sz="1600" i="1" dirty="0">
                <a:solidFill>
                  <a:schemeClr val="tx1"/>
                </a:solidFill>
                <a:latin typeface="+mn-lt"/>
              </a:rPr>
              <a:t> </a:t>
            </a:r>
            <a:r>
              <a:rPr lang="de-DE" sz="1600" i="1" dirty="0" err="1">
                <a:solidFill>
                  <a:schemeClr val="tx1"/>
                </a:solidFill>
                <a:latin typeface="+mn-lt"/>
              </a:rPr>
              <a:t>with</a:t>
            </a:r>
            <a:r>
              <a:rPr lang="de-DE" sz="1600" i="1" dirty="0">
                <a:solidFill>
                  <a:schemeClr val="tx1"/>
                </a:solidFill>
                <a:latin typeface="+mn-lt"/>
              </a:rPr>
              <a:t> </a:t>
            </a:r>
            <a:r>
              <a:rPr lang="de-DE" sz="1600" i="1" dirty="0" err="1">
                <a:solidFill>
                  <a:schemeClr val="tx1"/>
                </a:solidFill>
                <a:latin typeface="+mn-lt"/>
              </a:rPr>
              <a:t>fantastic</a:t>
            </a:r>
            <a:r>
              <a:rPr lang="de-DE" sz="1600" i="1" dirty="0">
                <a:solidFill>
                  <a:schemeClr val="tx1"/>
                </a:solidFill>
                <a:latin typeface="+mn-lt"/>
              </a:rPr>
              <a:t>, high-</a:t>
            </a:r>
            <a:r>
              <a:rPr lang="de-DE" sz="1600" i="1" dirty="0" err="1">
                <a:solidFill>
                  <a:schemeClr val="tx1"/>
                </a:solidFill>
                <a:latin typeface="+mn-lt"/>
              </a:rPr>
              <a:t>energy</a:t>
            </a:r>
            <a:r>
              <a:rPr lang="de-DE" sz="1600" i="1" dirty="0">
                <a:solidFill>
                  <a:schemeClr val="tx1"/>
                </a:solidFill>
                <a:latin typeface="+mn-lt"/>
              </a:rPr>
              <a:t> </a:t>
            </a:r>
            <a:r>
              <a:rPr lang="de-DE" sz="1600" i="1" dirty="0" err="1">
                <a:solidFill>
                  <a:schemeClr val="tx1"/>
                </a:solidFill>
                <a:latin typeface="+mn-lt"/>
              </a:rPr>
              <a:t>shine</a:t>
            </a:r>
            <a:r>
              <a:rPr lang="de-DE" sz="1600" i="1" dirty="0">
                <a:solidFill>
                  <a:schemeClr val="tx1"/>
                </a:solidFill>
                <a:latin typeface="+mn-lt"/>
              </a:rPr>
              <a:t>. Add </a:t>
            </a:r>
            <a:r>
              <a:rPr lang="de-DE" sz="1600" i="1" dirty="0" err="1">
                <a:solidFill>
                  <a:schemeClr val="tx1"/>
                </a:solidFill>
                <a:latin typeface="+mn-lt"/>
              </a:rPr>
              <a:t>over</a:t>
            </a:r>
            <a:r>
              <a:rPr lang="de-DE" sz="1600" i="1" dirty="0">
                <a:solidFill>
                  <a:schemeClr val="tx1"/>
                </a:solidFill>
                <a:latin typeface="+mn-lt"/>
              </a:rPr>
              <a:t> Pure Color </a:t>
            </a:r>
            <a:r>
              <a:rPr lang="de-DE" sz="1600" i="1" dirty="0" err="1">
                <a:solidFill>
                  <a:schemeClr val="tx1"/>
                </a:solidFill>
                <a:latin typeface="+mn-lt"/>
              </a:rPr>
              <a:t>Lipstick</a:t>
            </a:r>
            <a:r>
              <a:rPr lang="de-DE" sz="1600" i="1" dirty="0">
                <a:solidFill>
                  <a:schemeClr val="tx1"/>
                </a:solidFill>
                <a:latin typeface="+mn-lt"/>
              </a:rPr>
              <a:t> </a:t>
            </a:r>
            <a:r>
              <a:rPr lang="de-DE" sz="1600" i="1" dirty="0" err="1">
                <a:solidFill>
                  <a:schemeClr val="tx1"/>
                </a:solidFill>
                <a:latin typeface="+mn-lt"/>
              </a:rPr>
              <a:t>for</a:t>
            </a:r>
            <a:r>
              <a:rPr lang="de-DE" sz="1600" i="1" dirty="0">
                <a:solidFill>
                  <a:schemeClr val="tx1"/>
                </a:solidFill>
                <a:latin typeface="+mn-lt"/>
              </a:rPr>
              <a:t> </a:t>
            </a:r>
            <a:r>
              <a:rPr lang="de-DE" sz="1600" i="1" dirty="0" err="1">
                <a:solidFill>
                  <a:schemeClr val="tx1"/>
                </a:solidFill>
                <a:latin typeface="+mn-lt"/>
              </a:rPr>
              <a:t>hyper</a:t>
            </a:r>
            <a:r>
              <a:rPr lang="de-DE" sz="1600" i="1" dirty="0">
                <a:solidFill>
                  <a:schemeClr val="tx1"/>
                </a:solidFill>
                <a:latin typeface="+mn-lt"/>
              </a:rPr>
              <a:t> </a:t>
            </a:r>
            <a:r>
              <a:rPr lang="de-DE" sz="1600" i="1" dirty="0" err="1">
                <a:solidFill>
                  <a:schemeClr val="tx1"/>
                </a:solidFill>
                <a:latin typeface="+mn-lt"/>
              </a:rPr>
              <a:t>gleam</a:t>
            </a:r>
            <a:r>
              <a:rPr lang="de-DE" sz="1600" i="1" dirty="0">
                <a:solidFill>
                  <a:schemeClr val="tx1"/>
                </a:solidFill>
                <a:latin typeface="+mn-lt"/>
              </a:rPr>
              <a:t>. </a:t>
            </a:r>
            <a:r>
              <a:rPr lang="de-DE" sz="1600" i="1" dirty="0" err="1">
                <a:solidFill>
                  <a:schemeClr val="tx1"/>
                </a:solidFill>
                <a:latin typeface="+mn-lt"/>
              </a:rPr>
              <a:t>It’s</a:t>
            </a:r>
            <a:r>
              <a:rPr lang="de-DE" sz="1600" i="1" dirty="0">
                <a:solidFill>
                  <a:schemeClr val="tx1"/>
                </a:solidFill>
                <a:latin typeface="+mn-lt"/>
              </a:rPr>
              <a:t> time </a:t>
            </a:r>
            <a:r>
              <a:rPr lang="de-DE" sz="1600" i="1" dirty="0" err="1">
                <a:solidFill>
                  <a:schemeClr val="tx1"/>
                </a:solidFill>
                <a:latin typeface="+mn-lt"/>
              </a:rPr>
              <a:t>to</a:t>
            </a:r>
            <a:r>
              <a:rPr lang="de-DE" sz="1600" i="1" dirty="0">
                <a:solidFill>
                  <a:schemeClr val="tx1"/>
                </a:solidFill>
                <a:latin typeface="+mn-lt"/>
              </a:rPr>
              <a:t> </a:t>
            </a:r>
            <a:r>
              <a:rPr lang="de-DE" sz="1600" i="1" dirty="0" err="1">
                <a:solidFill>
                  <a:schemeClr val="tx1"/>
                </a:solidFill>
                <a:latin typeface="+mn-lt"/>
              </a:rPr>
              <a:t>shine</a:t>
            </a:r>
            <a:r>
              <a:rPr lang="de-DE" sz="1600" i="1" dirty="0">
                <a:solidFill>
                  <a:schemeClr val="tx1"/>
                </a:solidFill>
                <a:latin typeface="+mn-lt"/>
              </a:rPr>
              <a:t>! </a:t>
            </a:r>
            <a:r>
              <a:rPr lang="uk-UA" sz="1600" dirty="0"/>
              <a:t/>
            </a:r>
            <a:br>
              <a:rPr lang="uk-UA" sz="1600" dirty="0"/>
            </a:br>
            <a:r>
              <a:rPr lang="uk-UA" sz="1600" dirty="0" smtClean="0"/>
              <a:t/>
            </a:r>
            <a:br>
              <a:rPr lang="uk-UA" sz="1600" dirty="0" smtClean="0"/>
            </a:br>
            <a:r>
              <a:rPr lang="ru-RU" sz="1600" dirty="0" err="1" smtClean="0"/>
              <a:t>звернення</a:t>
            </a:r>
            <a:r>
              <a:rPr lang="ru-RU" sz="1600" dirty="0" smtClean="0"/>
              <a:t> </a:t>
            </a:r>
            <a:r>
              <a:rPr lang="ru-RU" sz="1600" dirty="0"/>
              <a:t>до </a:t>
            </a:r>
            <a:r>
              <a:rPr lang="ru-RU" sz="1600" dirty="0" err="1"/>
              <a:t>квантитативів</a:t>
            </a:r>
            <a:r>
              <a:rPr lang="ru-RU" sz="1600" dirty="0"/>
              <a:t> </a:t>
            </a:r>
            <a:r>
              <a:rPr lang="ru-RU" sz="1600" dirty="0" err="1"/>
              <a:t>із</a:t>
            </a:r>
            <a:r>
              <a:rPr lang="ru-RU" sz="1600" dirty="0"/>
              <a:t> </a:t>
            </a:r>
            <a:r>
              <a:rPr lang="ru-RU" sz="1600" dirty="0" err="1"/>
              <a:t>референцією</a:t>
            </a:r>
            <a:r>
              <a:rPr lang="ru-RU" sz="1600" dirty="0"/>
              <a:t> до </a:t>
            </a:r>
            <a:r>
              <a:rPr lang="ru-RU" sz="1600" dirty="0" err="1"/>
              <a:t>ступеня</a:t>
            </a:r>
            <a:r>
              <a:rPr lang="ru-RU" sz="1600" dirty="0"/>
              <a:t> </a:t>
            </a:r>
            <a:r>
              <a:rPr lang="ru-RU" sz="1600" dirty="0" err="1"/>
              <a:t>ефективності</a:t>
            </a:r>
            <a:r>
              <a:rPr lang="ru-RU" sz="1600" dirty="0"/>
              <a:t> </a:t>
            </a:r>
            <a:r>
              <a:rPr lang="ru-RU" sz="1600" dirty="0" err="1"/>
              <a:t>товарів</a:t>
            </a:r>
            <a:r>
              <a:rPr lang="ru-RU" sz="1600" dirty="0"/>
              <a:t>, </a:t>
            </a:r>
            <a:r>
              <a:rPr lang="ru-RU" sz="1600" dirty="0" err="1"/>
              <a:t>наприклад</a:t>
            </a:r>
            <a:r>
              <a:rPr lang="ru-RU" sz="1600" dirty="0"/>
              <a:t>:</a:t>
            </a:r>
            <a:br>
              <a:rPr lang="ru-RU" sz="1600" dirty="0"/>
            </a:br>
            <a:r>
              <a:rPr lang="ru-RU" sz="1600" i="1" dirty="0" smtClean="0">
                <a:solidFill>
                  <a:schemeClr val="tx1"/>
                </a:solidFill>
                <a:latin typeface="+mn-lt"/>
              </a:rPr>
              <a:t>-</a:t>
            </a:r>
            <a:r>
              <a:rPr lang="ru-RU" sz="1600" i="1" dirty="0" smtClean="0">
                <a:latin typeface="+mn-lt"/>
              </a:rPr>
              <a:t> </a:t>
            </a:r>
            <a:r>
              <a:rPr lang="de-DE" sz="1600" i="1" dirty="0" err="1" smtClean="0">
                <a:solidFill>
                  <a:schemeClr val="tx1"/>
                </a:solidFill>
                <a:latin typeface="+mn-lt"/>
              </a:rPr>
              <a:t>Since</a:t>
            </a:r>
            <a:r>
              <a:rPr lang="de-DE" sz="1600" i="1" dirty="0" smtClean="0">
                <a:solidFill>
                  <a:schemeClr val="tx1"/>
                </a:solidFill>
                <a:latin typeface="+mn-lt"/>
              </a:rPr>
              <a:t> </a:t>
            </a:r>
            <a:r>
              <a:rPr lang="de-DE" sz="1600" i="1" dirty="0">
                <a:solidFill>
                  <a:schemeClr val="tx1"/>
                </a:solidFill>
                <a:latin typeface="+mn-lt"/>
              </a:rPr>
              <a:t>1980, </a:t>
            </a:r>
            <a:r>
              <a:rPr lang="de-DE" sz="1600" i="1" dirty="0" err="1">
                <a:solidFill>
                  <a:schemeClr val="tx1"/>
                </a:solidFill>
                <a:latin typeface="+mn-lt"/>
              </a:rPr>
              <a:t>over</a:t>
            </a:r>
            <a:r>
              <a:rPr lang="de-DE" sz="1600" i="1" dirty="0">
                <a:solidFill>
                  <a:schemeClr val="tx1"/>
                </a:solidFill>
                <a:latin typeface="+mn-lt"/>
              </a:rPr>
              <a:t> 3 </a:t>
            </a:r>
            <a:r>
              <a:rPr lang="de-DE" sz="1600" i="1" dirty="0" err="1">
                <a:solidFill>
                  <a:schemeClr val="tx1"/>
                </a:solidFill>
                <a:latin typeface="+mn-lt"/>
              </a:rPr>
              <a:t>million</a:t>
            </a:r>
            <a:r>
              <a:rPr lang="de-DE" sz="1600" i="1" dirty="0">
                <a:solidFill>
                  <a:schemeClr val="tx1"/>
                </a:solidFill>
                <a:latin typeface="+mn-lt"/>
              </a:rPr>
              <a:t> </a:t>
            </a:r>
            <a:r>
              <a:rPr lang="de-DE" sz="1600" i="1" dirty="0" err="1">
                <a:solidFill>
                  <a:schemeClr val="tx1"/>
                </a:solidFill>
                <a:latin typeface="+mn-lt"/>
              </a:rPr>
              <a:t>women</a:t>
            </a:r>
            <a:r>
              <a:rPr lang="de-DE" sz="1600" i="1" dirty="0">
                <a:solidFill>
                  <a:schemeClr val="tx1"/>
                </a:solidFill>
                <a:latin typeface="+mn-lt"/>
              </a:rPr>
              <a:t> in </a:t>
            </a:r>
            <a:r>
              <a:rPr lang="de-DE" sz="1600" i="1" dirty="0" err="1">
                <a:solidFill>
                  <a:schemeClr val="tx1"/>
                </a:solidFill>
                <a:latin typeface="+mn-lt"/>
              </a:rPr>
              <a:t>the</a:t>
            </a:r>
            <a:r>
              <a:rPr lang="de-DE" sz="1600" i="1" dirty="0">
                <a:solidFill>
                  <a:schemeClr val="tx1"/>
                </a:solidFill>
                <a:latin typeface="+mn-lt"/>
              </a:rPr>
              <a:t> United States </a:t>
            </a:r>
            <a:r>
              <a:rPr lang="de-DE" sz="1600" i="1" dirty="0" err="1">
                <a:solidFill>
                  <a:schemeClr val="tx1"/>
                </a:solidFill>
                <a:latin typeface="+mn-lt"/>
              </a:rPr>
              <a:t>have</a:t>
            </a:r>
            <a:r>
              <a:rPr lang="de-DE" sz="1600" i="1" dirty="0">
                <a:solidFill>
                  <a:schemeClr val="tx1"/>
                </a:solidFill>
                <a:latin typeface="+mn-lt"/>
              </a:rPr>
              <a:t> </a:t>
            </a:r>
            <a:r>
              <a:rPr lang="de-DE" sz="1600" i="1" dirty="0" err="1">
                <a:solidFill>
                  <a:schemeClr val="tx1"/>
                </a:solidFill>
                <a:latin typeface="+mn-lt"/>
              </a:rPr>
              <a:t>died</a:t>
            </a:r>
            <a:r>
              <a:rPr lang="de-DE" sz="1600" i="1" dirty="0">
                <a:solidFill>
                  <a:schemeClr val="tx1"/>
                </a:solidFill>
                <a:latin typeface="+mn-lt"/>
              </a:rPr>
              <a:t> </a:t>
            </a:r>
            <a:r>
              <a:rPr lang="de-DE" sz="1600" i="1" dirty="0" err="1">
                <a:solidFill>
                  <a:schemeClr val="tx1"/>
                </a:solidFill>
                <a:latin typeface="+mn-lt"/>
              </a:rPr>
              <a:t>prematurely</a:t>
            </a:r>
            <a:r>
              <a:rPr lang="de-DE" sz="1600" i="1" dirty="0">
                <a:solidFill>
                  <a:schemeClr val="tx1"/>
                </a:solidFill>
                <a:latin typeface="+mn-lt"/>
              </a:rPr>
              <a:t> </a:t>
            </a:r>
            <a:r>
              <a:rPr lang="de-DE" sz="1600" i="1" dirty="0" err="1">
                <a:solidFill>
                  <a:schemeClr val="tx1"/>
                </a:solidFill>
                <a:latin typeface="+mn-lt"/>
              </a:rPr>
              <a:t>from</a:t>
            </a:r>
            <a:r>
              <a:rPr lang="de-DE" sz="1600" i="1" dirty="0">
                <a:solidFill>
                  <a:schemeClr val="tx1"/>
                </a:solidFill>
                <a:latin typeface="+mn-lt"/>
              </a:rPr>
              <a:t> </a:t>
            </a:r>
            <a:r>
              <a:rPr lang="de-DE" sz="1600" i="1" dirty="0" err="1">
                <a:solidFill>
                  <a:schemeClr val="tx1"/>
                </a:solidFill>
                <a:latin typeface="+mn-lt"/>
              </a:rPr>
              <a:t>smoking</a:t>
            </a:r>
            <a:r>
              <a:rPr lang="de-DE" sz="1600" i="1" dirty="0">
                <a:solidFill>
                  <a:schemeClr val="tx1"/>
                </a:solidFill>
                <a:latin typeface="+mn-lt"/>
              </a:rPr>
              <a:t>. </a:t>
            </a:r>
            <a:r>
              <a:rPr lang="de-DE" sz="1600" i="1" dirty="0" err="1">
                <a:solidFill>
                  <a:schemeClr val="tx1"/>
                </a:solidFill>
                <a:latin typeface="+mn-lt"/>
              </a:rPr>
              <a:t>About</a:t>
            </a:r>
            <a:r>
              <a:rPr lang="de-DE" sz="1600" i="1" dirty="0">
                <a:solidFill>
                  <a:schemeClr val="tx1"/>
                </a:solidFill>
                <a:latin typeface="+mn-lt"/>
              </a:rPr>
              <a:t> 165,000 </a:t>
            </a:r>
            <a:r>
              <a:rPr lang="de-DE" sz="1600" i="1" dirty="0" err="1">
                <a:solidFill>
                  <a:schemeClr val="tx1"/>
                </a:solidFill>
                <a:latin typeface="+mn-lt"/>
              </a:rPr>
              <a:t>more</a:t>
            </a:r>
            <a:r>
              <a:rPr lang="de-DE" sz="1600" i="1" dirty="0">
                <a:solidFill>
                  <a:schemeClr val="tx1"/>
                </a:solidFill>
                <a:latin typeface="+mn-lt"/>
              </a:rPr>
              <a:t> </a:t>
            </a:r>
            <a:r>
              <a:rPr lang="de-DE" sz="1600" i="1" dirty="0" err="1">
                <a:solidFill>
                  <a:schemeClr val="tx1"/>
                </a:solidFill>
                <a:latin typeface="+mn-lt"/>
              </a:rPr>
              <a:t>women</a:t>
            </a:r>
            <a:r>
              <a:rPr lang="de-DE" sz="1600" i="1" dirty="0">
                <a:solidFill>
                  <a:schemeClr val="tx1"/>
                </a:solidFill>
                <a:latin typeface="+mn-lt"/>
              </a:rPr>
              <a:t> will die </a:t>
            </a:r>
            <a:r>
              <a:rPr lang="de-DE" sz="1600" i="1" dirty="0" err="1">
                <a:solidFill>
                  <a:schemeClr val="tx1"/>
                </a:solidFill>
                <a:latin typeface="+mn-lt"/>
              </a:rPr>
              <a:t>prematurely</a:t>
            </a:r>
            <a:r>
              <a:rPr lang="de-DE" sz="1600" i="1" dirty="0">
                <a:solidFill>
                  <a:schemeClr val="tx1"/>
                </a:solidFill>
                <a:latin typeface="+mn-lt"/>
              </a:rPr>
              <a:t> </a:t>
            </a:r>
            <a:r>
              <a:rPr lang="de-DE" sz="1600" i="1" dirty="0" err="1">
                <a:solidFill>
                  <a:schemeClr val="tx1"/>
                </a:solidFill>
                <a:latin typeface="+mn-lt"/>
              </a:rPr>
              <a:t>this</a:t>
            </a:r>
            <a:r>
              <a:rPr lang="de-DE" sz="1600" i="1" dirty="0">
                <a:solidFill>
                  <a:schemeClr val="tx1"/>
                </a:solidFill>
                <a:latin typeface="+mn-lt"/>
              </a:rPr>
              <a:t> </a:t>
            </a:r>
            <a:r>
              <a:rPr lang="de-DE" sz="1600" i="1" dirty="0" err="1">
                <a:solidFill>
                  <a:schemeClr val="tx1"/>
                </a:solidFill>
                <a:latin typeface="+mn-lt"/>
              </a:rPr>
              <a:t>year</a:t>
            </a:r>
            <a:r>
              <a:rPr lang="de-DE" sz="1600" i="1" dirty="0">
                <a:solidFill>
                  <a:schemeClr val="tx1"/>
                </a:solidFill>
                <a:latin typeface="+mn-lt"/>
              </a:rPr>
              <a:t> – </a:t>
            </a:r>
            <a:r>
              <a:rPr lang="de-DE" sz="1600" i="1" dirty="0" err="1">
                <a:solidFill>
                  <a:schemeClr val="tx1"/>
                </a:solidFill>
                <a:latin typeface="+mn-lt"/>
              </a:rPr>
              <a:t>that’s</a:t>
            </a:r>
            <a:r>
              <a:rPr lang="de-DE" sz="1600" i="1" dirty="0">
                <a:solidFill>
                  <a:schemeClr val="tx1"/>
                </a:solidFill>
                <a:latin typeface="+mn-lt"/>
              </a:rPr>
              <a:t> 19 </a:t>
            </a:r>
            <a:r>
              <a:rPr lang="de-DE" sz="1600" i="1" dirty="0" err="1">
                <a:solidFill>
                  <a:schemeClr val="tx1"/>
                </a:solidFill>
                <a:latin typeface="+mn-lt"/>
              </a:rPr>
              <a:t>women</a:t>
            </a:r>
            <a:r>
              <a:rPr lang="de-DE" sz="1600" i="1" dirty="0">
                <a:solidFill>
                  <a:schemeClr val="tx1"/>
                </a:solidFill>
                <a:latin typeface="+mn-lt"/>
              </a:rPr>
              <a:t> </a:t>
            </a:r>
            <a:r>
              <a:rPr lang="de-DE" sz="1600" i="1" dirty="0" err="1">
                <a:solidFill>
                  <a:schemeClr val="tx1"/>
                </a:solidFill>
                <a:latin typeface="+mn-lt"/>
              </a:rPr>
              <a:t>each</a:t>
            </a:r>
            <a:r>
              <a:rPr lang="de-DE" sz="1600" i="1" dirty="0">
                <a:solidFill>
                  <a:schemeClr val="tx1"/>
                </a:solidFill>
                <a:latin typeface="+mn-lt"/>
              </a:rPr>
              <a:t> </a:t>
            </a:r>
            <a:r>
              <a:rPr lang="de-DE" sz="1600" i="1" dirty="0" err="1">
                <a:solidFill>
                  <a:schemeClr val="tx1"/>
                </a:solidFill>
                <a:latin typeface="+mn-lt"/>
              </a:rPr>
              <a:t>hour</a:t>
            </a:r>
            <a:r>
              <a:rPr lang="de-DE" sz="1600" i="1" dirty="0">
                <a:solidFill>
                  <a:schemeClr val="tx1"/>
                </a:solidFill>
                <a:latin typeface="+mn-lt"/>
              </a:rPr>
              <a:t>. </a:t>
            </a:r>
            <a:r>
              <a:rPr lang="de-DE" sz="1600" i="1" dirty="0" err="1">
                <a:solidFill>
                  <a:schemeClr val="tx1"/>
                </a:solidFill>
                <a:latin typeface="+mn-lt"/>
              </a:rPr>
              <a:t>Quit</a:t>
            </a:r>
            <a:r>
              <a:rPr lang="de-DE" sz="1600" i="1" dirty="0">
                <a:solidFill>
                  <a:schemeClr val="tx1"/>
                </a:solidFill>
                <a:latin typeface="+mn-lt"/>
              </a:rPr>
              <a:t> </a:t>
            </a:r>
            <a:r>
              <a:rPr lang="de-DE" sz="1600" i="1" dirty="0" err="1">
                <a:solidFill>
                  <a:schemeClr val="tx1"/>
                </a:solidFill>
                <a:latin typeface="+mn-lt"/>
              </a:rPr>
              <a:t>smoking</a:t>
            </a:r>
            <a:r>
              <a:rPr lang="de-DE" sz="1600" i="1" dirty="0">
                <a:solidFill>
                  <a:schemeClr val="tx1"/>
                </a:solidFill>
                <a:latin typeface="+mn-lt"/>
              </a:rPr>
              <a:t>, </a:t>
            </a:r>
            <a:r>
              <a:rPr lang="de-DE" sz="1600" i="1" dirty="0" err="1">
                <a:solidFill>
                  <a:schemeClr val="tx1"/>
                </a:solidFill>
                <a:latin typeface="+mn-lt"/>
              </a:rPr>
              <a:t>or</a:t>
            </a:r>
            <a:r>
              <a:rPr lang="de-DE" sz="1600" i="1" dirty="0">
                <a:solidFill>
                  <a:schemeClr val="tx1"/>
                </a:solidFill>
                <a:latin typeface="+mn-lt"/>
              </a:rPr>
              <a:t> </a:t>
            </a:r>
            <a:r>
              <a:rPr lang="de-DE" sz="1600" i="1" dirty="0" err="1">
                <a:solidFill>
                  <a:schemeClr val="tx1"/>
                </a:solidFill>
                <a:latin typeface="+mn-lt"/>
              </a:rPr>
              <a:t>better</a:t>
            </a:r>
            <a:r>
              <a:rPr lang="de-DE" sz="1600" i="1" dirty="0">
                <a:solidFill>
                  <a:schemeClr val="tx1"/>
                </a:solidFill>
                <a:latin typeface="+mn-lt"/>
              </a:rPr>
              <a:t> </a:t>
            </a:r>
            <a:r>
              <a:rPr lang="de-DE" sz="1600" i="1" dirty="0" err="1">
                <a:solidFill>
                  <a:schemeClr val="tx1"/>
                </a:solidFill>
                <a:latin typeface="+mn-lt"/>
              </a:rPr>
              <a:t>yet</a:t>
            </a:r>
            <a:r>
              <a:rPr lang="de-DE" sz="1600" i="1" dirty="0">
                <a:solidFill>
                  <a:schemeClr val="tx1"/>
                </a:solidFill>
                <a:latin typeface="+mn-lt"/>
              </a:rPr>
              <a:t>, </a:t>
            </a:r>
            <a:r>
              <a:rPr lang="de-DE" sz="1600" i="1" dirty="0" err="1">
                <a:solidFill>
                  <a:schemeClr val="tx1"/>
                </a:solidFill>
                <a:latin typeface="+mn-lt"/>
              </a:rPr>
              <a:t>don’t</a:t>
            </a:r>
            <a:r>
              <a:rPr lang="de-DE" sz="1600" i="1" dirty="0">
                <a:solidFill>
                  <a:schemeClr val="tx1"/>
                </a:solidFill>
                <a:latin typeface="+mn-lt"/>
              </a:rPr>
              <a:t> </a:t>
            </a:r>
            <a:r>
              <a:rPr lang="de-DE" sz="1600" i="1" dirty="0" err="1">
                <a:solidFill>
                  <a:schemeClr val="tx1"/>
                </a:solidFill>
                <a:latin typeface="+mn-lt"/>
              </a:rPr>
              <a:t>even</a:t>
            </a:r>
            <a:r>
              <a:rPr lang="de-DE" sz="1600" i="1" dirty="0">
                <a:solidFill>
                  <a:schemeClr val="tx1"/>
                </a:solidFill>
                <a:latin typeface="+mn-lt"/>
              </a:rPr>
              <a:t> </a:t>
            </a:r>
            <a:r>
              <a:rPr lang="de-DE" sz="1600" i="1" dirty="0" err="1">
                <a:solidFill>
                  <a:schemeClr val="tx1"/>
                </a:solidFill>
                <a:latin typeface="+mn-lt"/>
              </a:rPr>
              <a:t>start</a:t>
            </a:r>
            <a:r>
              <a:rPr lang="de-DE" sz="1600" i="1" dirty="0">
                <a:solidFill>
                  <a:schemeClr val="tx1"/>
                </a:solidFill>
                <a:latin typeface="+mn-lt"/>
              </a:rPr>
              <a:t>! </a:t>
            </a:r>
            <a:r>
              <a:rPr lang="de-DE" sz="1600" dirty="0"/>
              <a:t/>
            </a:r>
            <a:br>
              <a:rPr lang="de-DE" sz="1600" dirty="0"/>
            </a:br>
            <a:r>
              <a:rPr lang="uk-UA" sz="1600" dirty="0" smtClean="0"/>
              <a:t/>
            </a:r>
            <a:br>
              <a:rPr lang="uk-UA" sz="1600" dirty="0" smtClean="0"/>
            </a:br>
            <a:r>
              <a:rPr lang="ru-RU" sz="1600" dirty="0" err="1" smtClean="0"/>
              <a:t>залучення</a:t>
            </a:r>
            <a:r>
              <a:rPr lang="ru-RU" sz="1600" dirty="0" smtClean="0"/>
              <a:t> </a:t>
            </a:r>
            <a:r>
              <a:rPr lang="ru-RU" sz="1600" dirty="0" err="1"/>
              <a:t>компаративних</a:t>
            </a:r>
            <a:r>
              <a:rPr lang="ru-RU" sz="1600" dirty="0"/>
              <a:t> форм та </a:t>
            </a:r>
            <a:r>
              <a:rPr lang="ru-RU" sz="1600" dirty="0" err="1"/>
              <a:t>порівняльних</a:t>
            </a:r>
            <a:r>
              <a:rPr lang="ru-RU" sz="1600" dirty="0"/>
              <a:t> </a:t>
            </a:r>
            <a:r>
              <a:rPr lang="ru-RU" sz="1600" dirty="0" err="1"/>
              <a:t>конструкцій</a:t>
            </a:r>
            <a:r>
              <a:rPr lang="ru-RU" sz="1600" dirty="0"/>
              <a:t>, як от:</a:t>
            </a:r>
            <a:br>
              <a:rPr lang="ru-RU" sz="1600" dirty="0"/>
            </a:br>
            <a:r>
              <a:rPr lang="ru-RU" sz="1600" i="1" dirty="0" smtClean="0">
                <a:solidFill>
                  <a:schemeClr val="tx1"/>
                </a:solidFill>
                <a:latin typeface="+mn-lt"/>
              </a:rPr>
              <a:t>-</a:t>
            </a:r>
            <a:r>
              <a:rPr lang="ru-RU" sz="1600" i="1" dirty="0" smtClean="0">
                <a:latin typeface="+mn-lt"/>
              </a:rPr>
              <a:t> </a:t>
            </a:r>
            <a:r>
              <a:rPr lang="de-DE" sz="1600" i="1" dirty="0" err="1" smtClean="0">
                <a:solidFill>
                  <a:schemeClr val="tx1"/>
                </a:solidFill>
                <a:latin typeface="+mn-lt"/>
              </a:rPr>
              <a:t>It’s</a:t>
            </a:r>
            <a:r>
              <a:rPr lang="de-DE" sz="1600" i="1" dirty="0" smtClean="0">
                <a:solidFill>
                  <a:schemeClr val="tx1"/>
                </a:solidFill>
                <a:latin typeface="+mn-lt"/>
              </a:rPr>
              <a:t> </a:t>
            </a:r>
            <a:r>
              <a:rPr lang="de-DE" sz="1600" i="1" dirty="0" err="1">
                <a:solidFill>
                  <a:schemeClr val="tx1"/>
                </a:solidFill>
                <a:latin typeface="+mn-lt"/>
              </a:rPr>
              <a:t>clinically</a:t>
            </a:r>
            <a:r>
              <a:rPr lang="de-DE" sz="1600" i="1" dirty="0">
                <a:solidFill>
                  <a:schemeClr val="tx1"/>
                </a:solidFill>
                <a:latin typeface="+mn-lt"/>
              </a:rPr>
              <a:t> </a:t>
            </a:r>
            <a:r>
              <a:rPr lang="de-DE" sz="1600" i="1" dirty="0" err="1">
                <a:solidFill>
                  <a:schemeClr val="tx1"/>
                </a:solidFill>
                <a:latin typeface="+mn-lt"/>
              </a:rPr>
              <a:t>proven</a:t>
            </a:r>
            <a:r>
              <a:rPr lang="de-DE" sz="1600" i="1" dirty="0">
                <a:solidFill>
                  <a:schemeClr val="tx1"/>
                </a:solidFill>
                <a:latin typeface="+mn-lt"/>
              </a:rPr>
              <a:t> </a:t>
            </a:r>
            <a:r>
              <a:rPr lang="de-DE" sz="1600" i="1" dirty="0" err="1">
                <a:solidFill>
                  <a:schemeClr val="tx1"/>
                </a:solidFill>
                <a:latin typeface="+mn-lt"/>
              </a:rPr>
              <a:t>to</a:t>
            </a:r>
            <a:r>
              <a:rPr lang="de-DE" sz="1600" i="1" dirty="0">
                <a:solidFill>
                  <a:schemeClr val="tx1"/>
                </a:solidFill>
                <a:latin typeface="+mn-lt"/>
              </a:rPr>
              <a:t> </a:t>
            </a:r>
            <a:r>
              <a:rPr lang="de-DE" sz="1600" i="1" dirty="0" err="1">
                <a:solidFill>
                  <a:schemeClr val="tx1"/>
                </a:solidFill>
                <a:latin typeface="+mn-lt"/>
              </a:rPr>
              <a:t>make</a:t>
            </a:r>
            <a:r>
              <a:rPr lang="de-DE" sz="1600" i="1" dirty="0">
                <a:solidFill>
                  <a:schemeClr val="tx1"/>
                </a:solidFill>
                <a:latin typeface="+mn-lt"/>
              </a:rPr>
              <a:t> </a:t>
            </a:r>
            <a:r>
              <a:rPr lang="de-DE" sz="1600" i="1" dirty="0" err="1">
                <a:solidFill>
                  <a:schemeClr val="tx1"/>
                </a:solidFill>
                <a:latin typeface="+mn-lt"/>
              </a:rPr>
              <a:t>your</a:t>
            </a:r>
            <a:r>
              <a:rPr lang="de-DE" sz="1600" i="1" dirty="0">
                <a:solidFill>
                  <a:schemeClr val="tx1"/>
                </a:solidFill>
                <a:latin typeface="+mn-lt"/>
              </a:rPr>
              <a:t> </a:t>
            </a:r>
            <a:r>
              <a:rPr lang="de-DE" sz="1600" i="1" dirty="0" err="1">
                <a:solidFill>
                  <a:schemeClr val="tx1"/>
                </a:solidFill>
                <a:latin typeface="+mn-lt"/>
              </a:rPr>
              <a:t>skin</a:t>
            </a:r>
            <a:r>
              <a:rPr lang="de-DE" sz="1600" i="1" dirty="0">
                <a:solidFill>
                  <a:schemeClr val="tx1"/>
                </a:solidFill>
                <a:latin typeface="+mn-lt"/>
              </a:rPr>
              <a:t> smoother </a:t>
            </a:r>
            <a:r>
              <a:rPr lang="de-DE" sz="1600" i="1" dirty="0" err="1">
                <a:solidFill>
                  <a:schemeClr val="tx1"/>
                </a:solidFill>
                <a:latin typeface="+mn-lt"/>
              </a:rPr>
              <a:t>and</a:t>
            </a:r>
            <a:r>
              <a:rPr lang="de-DE" sz="1600" i="1" dirty="0">
                <a:solidFill>
                  <a:schemeClr val="tx1"/>
                </a:solidFill>
                <a:latin typeface="+mn-lt"/>
              </a:rPr>
              <a:t> </a:t>
            </a:r>
            <a:r>
              <a:rPr lang="de-DE" sz="1600" i="1" dirty="0" err="1">
                <a:solidFill>
                  <a:schemeClr val="tx1"/>
                </a:solidFill>
                <a:latin typeface="+mn-lt"/>
              </a:rPr>
              <a:t>more</a:t>
            </a:r>
            <a:r>
              <a:rPr lang="de-DE" sz="1600" i="1" dirty="0">
                <a:solidFill>
                  <a:schemeClr val="tx1"/>
                </a:solidFill>
                <a:latin typeface="+mn-lt"/>
              </a:rPr>
              <a:t> </a:t>
            </a:r>
            <a:r>
              <a:rPr lang="de-DE" sz="1600" i="1" dirty="0" err="1">
                <a:solidFill>
                  <a:schemeClr val="tx1"/>
                </a:solidFill>
                <a:latin typeface="+mn-lt"/>
              </a:rPr>
              <a:t>even</a:t>
            </a:r>
            <a:r>
              <a:rPr lang="de-DE" sz="1600" i="1" dirty="0">
                <a:solidFill>
                  <a:schemeClr val="tx1"/>
                </a:solidFill>
                <a:latin typeface="+mn-lt"/>
              </a:rPr>
              <a:t>, so </a:t>
            </a:r>
            <a:r>
              <a:rPr lang="de-DE" sz="1600" i="1" dirty="0" err="1">
                <a:solidFill>
                  <a:schemeClr val="tx1"/>
                </a:solidFill>
                <a:latin typeface="+mn-lt"/>
              </a:rPr>
              <a:t>every</a:t>
            </a:r>
            <a:r>
              <a:rPr lang="de-DE" sz="1600" i="1" dirty="0">
                <a:solidFill>
                  <a:schemeClr val="tx1"/>
                </a:solidFill>
                <a:latin typeface="+mn-lt"/>
              </a:rPr>
              <a:t> time </a:t>
            </a:r>
            <a:r>
              <a:rPr lang="de-DE" sz="1600" i="1" dirty="0" err="1">
                <a:solidFill>
                  <a:schemeClr val="tx1"/>
                </a:solidFill>
                <a:latin typeface="+mn-lt"/>
              </a:rPr>
              <a:t>you</a:t>
            </a:r>
            <a:r>
              <a:rPr lang="de-DE" sz="1600" i="1" dirty="0">
                <a:solidFill>
                  <a:schemeClr val="tx1"/>
                </a:solidFill>
                <a:latin typeface="+mn-lt"/>
              </a:rPr>
              <a:t> </a:t>
            </a:r>
            <a:r>
              <a:rPr lang="de-DE" sz="1600" i="1" dirty="0" err="1">
                <a:solidFill>
                  <a:schemeClr val="tx1"/>
                </a:solidFill>
                <a:latin typeface="+mn-lt"/>
              </a:rPr>
              <a:t>wear</a:t>
            </a:r>
            <a:r>
              <a:rPr lang="de-DE" sz="1600" i="1" dirty="0">
                <a:solidFill>
                  <a:schemeClr val="tx1"/>
                </a:solidFill>
                <a:latin typeface="+mn-lt"/>
              </a:rPr>
              <a:t> </a:t>
            </a:r>
            <a:r>
              <a:rPr lang="de-DE" sz="1600" i="1" dirty="0" err="1">
                <a:solidFill>
                  <a:schemeClr val="tx1"/>
                </a:solidFill>
                <a:latin typeface="+mn-lt"/>
              </a:rPr>
              <a:t>it</a:t>
            </a:r>
            <a:r>
              <a:rPr lang="de-DE" sz="1600" i="1" dirty="0">
                <a:solidFill>
                  <a:schemeClr val="tx1"/>
                </a:solidFill>
                <a:latin typeface="+mn-lt"/>
              </a:rPr>
              <a:t>, </a:t>
            </a:r>
            <a:r>
              <a:rPr lang="de-DE" sz="1600" i="1" dirty="0" err="1">
                <a:solidFill>
                  <a:schemeClr val="tx1"/>
                </a:solidFill>
                <a:latin typeface="+mn-lt"/>
              </a:rPr>
              <a:t>you’re</a:t>
            </a:r>
            <a:r>
              <a:rPr lang="de-DE" sz="1600" i="1" dirty="0">
                <a:solidFill>
                  <a:schemeClr val="tx1"/>
                </a:solidFill>
                <a:latin typeface="+mn-lt"/>
              </a:rPr>
              <a:t> </a:t>
            </a:r>
            <a:r>
              <a:rPr lang="de-DE" sz="1600" i="1" dirty="0" err="1">
                <a:solidFill>
                  <a:schemeClr val="tx1"/>
                </a:solidFill>
                <a:latin typeface="+mn-lt"/>
              </a:rPr>
              <a:t>guaranteed</a:t>
            </a:r>
            <a:r>
              <a:rPr lang="de-DE" sz="1600" i="1" dirty="0">
                <a:solidFill>
                  <a:schemeClr val="tx1"/>
                </a:solidFill>
                <a:latin typeface="+mn-lt"/>
              </a:rPr>
              <a:t> a </a:t>
            </a:r>
            <a:r>
              <a:rPr lang="de-DE" sz="1600" i="1" dirty="0" err="1">
                <a:solidFill>
                  <a:schemeClr val="tx1"/>
                </a:solidFill>
                <a:latin typeface="+mn-lt"/>
              </a:rPr>
              <a:t>naturally</a:t>
            </a:r>
            <a:r>
              <a:rPr lang="de-DE" sz="1600" i="1" dirty="0">
                <a:solidFill>
                  <a:schemeClr val="tx1"/>
                </a:solidFill>
                <a:latin typeface="+mn-lt"/>
              </a:rPr>
              <a:t> </a:t>
            </a:r>
            <a:r>
              <a:rPr lang="de-DE" sz="1600" i="1" dirty="0" err="1">
                <a:solidFill>
                  <a:schemeClr val="tx1"/>
                </a:solidFill>
                <a:latin typeface="+mn-lt"/>
              </a:rPr>
              <a:t>radiant</a:t>
            </a:r>
            <a:r>
              <a:rPr lang="de-DE" sz="1600" i="1" dirty="0">
                <a:solidFill>
                  <a:schemeClr val="tx1"/>
                </a:solidFill>
                <a:latin typeface="+mn-lt"/>
              </a:rPr>
              <a:t> </a:t>
            </a:r>
            <a:r>
              <a:rPr lang="de-DE" sz="1600" i="1" dirty="0" err="1">
                <a:solidFill>
                  <a:schemeClr val="tx1"/>
                </a:solidFill>
                <a:latin typeface="+mn-lt"/>
              </a:rPr>
              <a:t>look</a:t>
            </a:r>
            <a:r>
              <a:rPr lang="de-DE" sz="1600" i="1" dirty="0">
                <a:solidFill>
                  <a:schemeClr val="tx1"/>
                </a:solidFill>
                <a:latin typeface="+mn-lt"/>
              </a:rPr>
              <a:t> (Fitness). </a:t>
            </a:r>
            <a:br>
              <a:rPr lang="de-DE" sz="1600" i="1" dirty="0">
                <a:solidFill>
                  <a:schemeClr val="tx1"/>
                </a:solidFill>
                <a:latin typeface="+mn-lt"/>
              </a:rPr>
            </a:br>
            <a:r>
              <a:rPr lang="uk-UA" sz="1600" i="1" dirty="0" smtClean="0">
                <a:solidFill>
                  <a:schemeClr val="tx1"/>
                </a:solidFill>
                <a:latin typeface="+mn-lt"/>
              </a:rPr>
              <a:t>- </a:t>
            </a:r>
            <a:r>
              <a:rPr lang="de-DE" sz="1600" i="1" dirty="0" err="1" smtClean="0">
                <a:solidFill>
                  <a:schemeClr val="tx1"/>
                </a:solidFill>
                <a:latin typeface="+mn-lt"/>
              </a:rPr>
              <a:t>Embraces</a:t>
            </a:r>
            <a:r>
              <a:rPr lang="de-DE" sz="1600" i="1" dirty="0" smtClean="0">
                <a:solidFill>
                  <a:schemeClr val="tx1"/>
                </a:solidFill>
                <a:latin typeface="+mn-lt"/>
              </a:rPr>
              <a:t> </a:t>
            </a:r>
            <a:r>
              <a:rPr lang="de-DE" sz="1600" i="1" dirty="0" err="1">
                <a:solidFill>
                  <a:schemeClr val="tx1"/>
                </a:solidFill>
                <a:latin typeface="+mn-lt"/>
              </a:rPr>
              <a:t>skin</a:t>
            </a:r>
            <a:r>
              <a:rPr lang="de-DE" sz="1600" i="1" dirty="0">
                <a:solidFill>
                  <a:schemeClr val="tx1"/>
                </a:solidFill>
                <a:latin typeface="+mn-lt"/>
              </a:rPr>
              <a:t> like a </a:t>
            </a:r>
            <a:r>
              <a:rPr lang="de-DE" sz="1600" i="1" dirty="0" err="1">
                <a:solidFill>
                  <a:schemeClr val="tx1"/>
                </a:solidFill>
                <a:latin typeface="+mn-lt"/>
              </a:rPr>
              <a:t>silk</a:t>
            </a:r>
            <a:r>
              <a:rPr lang="de-DE" sz="1600" i="1" dirty="0">
                <a:solidFill>
                  <a:schemeClr val="tx1"/>
                </a:solidFill>
                <a:latin typeface="+mn-lt"/>
              </a:rPr>
              <a:t> (Nivea). </a:t>
            </a:r>
            <a:r>
              <a:rPr lang="de-DE" sz="1600" dirty="0"/>
              <a:t/>
            </a:r>
            <a:br>
              <a:rPr lang="de-DE" sz="1600" dirty="0"/>
            </a:br>
            <a:r>
              <a:rPr lang="uk-UA" sz="1600" dirty="0" smtClean="0"/>
              <a:t/>
            </a:r>
            <a:br>
              <a:rPr lang="uk-UA" sz="1600" dirty="0" smtClean="0"/>
            </a:br>
            <a:r>
              <a:rPr lang="ru-RU" sz="1600" dirty="0" err="1" smtClean="0"/>
              <a:t>використання</a:t>
            </a:r>
            <a:r>
              <a:rPr lang="ru-RU" sz="1600" dirty="0" smtClean="0"/>
              <a:t> </a:t>
            </a:r>
            <a:r>
              <a:rPr lang="ru-RU" sz="1600" dirty="0" err="1"/>
              <a:t>окличних</a:t>
            </a:r>
            <a:r>
              <a:rPr lang="ru-RU" sz="1600" dirty="0"/>
              <a:t> </a:t>
            </a:r>
            <a:r>
              <a:rPr lang="ru-RU" sz="1600" dirty="0" err="1"/>
              <a:t>речень</a:t>
            </a:r>
            <a:r>
              <a:rPr lang="ru-RU" sz="1600" dirty="0"/>
              <a:t> та </a:t>
            </a:r>
            <a:r>
              <a:rPr lang="ru-RU" sz="1600" dirty="0" err="1"/>
              <a:t>спонукальних</a:t>
            </a:r>
            <a:r>
              <a:rPr lang="ru-RU" sz="1600" dirty="0"/>
              <a:t> </a:t>
            </a:r>
            <a:r>
              <a:rPr lang="ru-RU" sz="1600" dirty="0" err="1"/>
              <a:t>конструкцій</a:t>
            </a:r>
            <a:r>
              <a:rPr lang="ru-RU" sz="1600" dirty="0"/>
              <a:t>, </a:t>
            </a:r>
            <a:r>
              <a:rPr lang="ru-RU" sz="1600" dirty="0" err="1"/>
              <a:t>що</a:t>
            </a:r>
            <a:r>
              <a:rPr lang="ru-RU" sz="1600" dirty="0"/>
              <a:t> </a:t>
            </a:r>
            <a:r>
              <a:rPr lang="ru-RU" sz="1600" dirty="0" err="1"/>
              <a:t>пов’язано</a:t>
            </a:r>
            <a:r>
              <a:rPr lang="ru-RU" sz="1600" dirty="0"/>
              <a:t> з </a:t>
            </a:r>
            <a:r>
              <a:rPr lang="ru-RU" sz="1600" dirty="0" err="1"/>
              <a:t>їх</a:t>
            </a:r>
            <a:r>
              <a:rPr lang="ru-RU" sz="1600" dirty="0"/>
              <a:t> </a:t>
            </a:r>
            <a:r>
              <a:rPr lang="ru-RU" sz="1600" dirty="0" err="1"/>
              <a:t>підвищеною</a:t>
            </a:r>
            <a:r>
              <a:rPr lang="ru-RU" sz="1600" dirty="0"/>
              <a:t> </a:t>
            </a:r>
            <a:r>
              <a:rPr lang="ru-RU" sz="1600" dirty="0" err="1"/>
              <a:t>емоційністю</a:t>
            </a:r>
            <a:r>
              <a:rPr lang="ru-RU" sz="1600" dirty="0"/>
              <a:t>. </a:t>
            </a:r>
            <a:r>
              <a:rPr lang="ru-RU" sz="1600" dirty="0" err="1"/>
              <a:t>Наприклад</a:t>
            </a:r>
            <a:r>
              <a:rPr lang="ru-RU" sz="1600" dirty="0"/>
              <a:t>:</a:t>
            </a:r>
            <a:br>
              <a:rPr lang="ru-RU" sz="1600" dirty="0"/>
            </a:br>
            <a:r>
              <a:rPr lang="ru-RU" sz="1600" i="1" dirty="0" smtClean="0">
                <a:solidFill>
                  <a:schemeClr val="tx1"/>
                </a:solidFill>
                <a:latin typeface="+mn-lt"/>
              </a:rPr>
              <a:t>-</a:t>
            </a:r>
            <a:r>
              <a:rPr lang="ru-RU" sz="1600" i="1" dirty="0" smtClean="0">
                <a:latin typeface="+mn-lt"/>
              </a:rPr>
              <a:t> </a:t>
            </a:r>
            <a:r>
              <a:rPr lang="de-DE" sz="1600" i="1" dirty="0" err="1" smtClean="0">
                <a:solidFill>
                  <a:schemeClr val="tx1"/>
                </a:solidFill>
                <a:latin typeface="+mn-lt"/>
              </a:rPr>
              <a:t>Pantene</a:t>
            </a:r>
            <a:r>
              <a:rPr lang="de-DE" sz="1600" i="1" dirty="0">
                <a:solidFill>
                  <a:schemeClr val="tx1"/>
                </a:solidFill>
                <a:latin typeface="+mn-lt"/>
              </a:rPr>
              <a:t>. </a:t>
            </a:r>
            <a:r>
              <a:rPr lang="de-DE" sz="1600" i="1" dirty="0" err="1">
                <a:solidFill>
                  <a:schemeClr val="tx1"/>
                </a:solidFill>
                <a:latin typeface="+mn-lt"/>
              </a:rPr>
              <a:t>Shine</a:t>
            </a:r>
            <a:r>
              <a:rPr lang="de-DE" sz="1600" i="1" dirty="0">
                <a:solidFill>
                  <a:schemeClr val="tx1"/>
                </a:solidFill>
                <a:latin typeface="+mn-lt"/>
              </a:rPr>
              <a:t>! </a:t>
            </a:r>
            <a:br>
              <a:rPr lang="de-DE" sz="1600" i="1" dirty="0">
                <a:solidFill>
                  <a:schemeClr val="tx1"/>
                </a:solidFill>
                <a:latin typeface="+mn-lt"/>
              </a:rPr>
            </a:br>
            <a:r>
              <a:rPr lang="uk-UA" sz="1600" i="1" dirty="0" smtClean="0">
                <a:solidFill>
                  <a:schemeClr val="tx1"/>
                </a:solidFill>
                <a:latin typeface="+mn-lt"/>
              </a:rPr>
              <a:t>- </a:t>
            </a:r>
            <a:r>
              <a:rPr lang="de-DE" sz="1600" i="1" dirty="0" smtClean="0">
                <a:solidFill>
                  <a:schemeClr val="tx1"/>
                </a:solidFill>
                <a:latin typeface="+mn-lt"/>
              </a:rPr>
              <a:t>Crystal </a:t>
            </a:r>
            <a:r>
              <a:rPr lang="de-DE" sz="1600" i="1" dirty="0" err="1">
                <a:solidFill>
                  <a:schemeClr val="tx1"/>
                </a:solidFill>
                <a:latin typeface="+mn-lt"/>
              </a:rPr>
              <a:t>lipcolour</a:t>
            </a:r>
            <a:r>
              <a:rPr lang="de-DE" sz="1600" i="1" dirty="0">
                <a:solidFill>
                  <a:schemeClr val="tx1"/>
                </a:solidFill>
                <a:latin typeface="+mn-lt"/>
              </a:rPr>
              <a:t>. </a:t>
            </a:r>
            <a:r>
              <a:rPr lang="de-DE" sz="1600" i="1" dirty="0" err="1">
                <a:solidFill>
                  <a:schemeClr val="tx1"/>
                </a:solidFill>
                <a:latin typeface="+mn-lt"/>
              </a:rPr>
              <a:t>It’s</a:t>
            </a:r>
            <a:r>
              <a:rPr lang="de-DE" sz="1600" i="1" dirty="0">
                <a:solidFill>
                  <a:schemeClr val="tx1"/>
                </a:solidFill>
                <a:latin typeface="+mn-lt"/>
              </a:rPr>
              <a:t> </a:t>
            </a:r>
            <a:r>
              <a:rPr lang="de-DE" sz="1600" i="1" dirty="0" err="1">
                <a:solidFill>
                  <a:schemeClr val="tx1"/>
                </a:solidFill>
                <a:latin typeface="+mn-lt"/>
              </a:rPr>
              <a:t>music</a:t>
            </a:r>
            <a:r>
              <a:rPr lang="de-DE" sz="1600" i="1" dirty="0">
                <a:solidFill>
                  <a:schemeClr val="tx1"/>
                </a:solidFill>
                <a:latin typeface="+mn-lt"/>
              </a:rPr>
              <a:t> </a:t>
            </a:r>
            <a:r>
              <a:rPr lang="de-DE" sz="1600" i="1" dirty="0" err="1">
                <a:solidFill>
                  <a:schemeClr val="tx1"/>
                </a:solidFill>
                <a:latin typeface="+mn-lt"/>
              </a:rPr>
              <a:t>for</a:t>
            </a:r>
            <a:r>
              <a:rPr lang="de-DE" sz="1600" i="1" dirty="0">
                <a:solidFill>
                  <a:schemeClr val="tx1"/>
                </a:solidFill>
                <a:latin typeface="+mn-lt"/>
              </a:rPr>
              <a:t> </a:t>
            </a:r>
            <a:r>
              <a:rPr lang="de-DE" sz="1600" i="1" dirty="0" err="1">
                <a:solidFill>
                  <a:schemeClr val="tx1"/>
                </a:solidFill>
                <a:latin typeface="+mn-lt"/>
              </a:rPr>
              <a:t>your</a:t>
            </a:r>
            <a:r>
              <a:rPr lang="de-DE" sz="1600" i="1" dirty="0">
                <a:solidFill>
                  <a:schemeClr val="tx1"/>
                </a:solidFill>
                <a:latin typeface="+mn-lt"/>
              </a:rPr>
              <a:t> </a:t>
            </a:r>
            <a:r>
              <a:rPr lang="de-DE" sz="1600" i="1" dirty="0" err="1">
                <a:solidFill>
                  <a:schemeClr val="tx1"/>
                </a:solidFill>
                <a:latin typeface="+mn-lt"/>
              </a:rPr>
              <a:t>lips</a:t>
            </a:r>
            <a:r>
              <a:rPr lang="de-DE" sz="1600" i="1" dirty="0" smtClean="0">
                <a:solidFill>
                  <a:schemeClr val="tx1"/>
                </a:solidFill>
                <a:latin typeface="+mn-lt"/>
              </a:rPr>
              <a:t>!</a:t>
            </a:r>
            <a:r>
              <a:rPr lang="de-DE" sz="1600" dirty="0"/>
              <a:t/>
            </a:r>
            <a:br>
              <a:rPr lang="de-DE" sz="1600" dirty="0"/>
            </a:br>
            <a:endParaRPr lang="ru-RU" sz="1600" dirty="0"/>
          </a:p>
        </p:txBody>
      </p:sp>
    </p:spTree>
    <p:extLst>
      <p:ext uri="{BB962C8B-B14F-4D97-AF65-F5344CB8AC3E}">
        <p14:creationId xmlns:p14="http://schemas.microsoft.com/office/powerpoint/2010/main" val="2240097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536825"/>
            <a:ext cx="7772400" cy="4321175"/>
          </a:xfrm>
        </p:spPr>
        <p:txBody>
          <a:bodyPr/>
          <a:lstStyle/>
          <a:p>
            <a:pPr>
              <a:lnSpc>
                <a:spcPct val="150000"/>
              </a:lnSpc>
              <a:spcBef>
                <a:spcPts val="0"/>
              </a:spcBef>
              <a:spcAft>
                <a:spcPts val="600"/>
              </a:spcAft>
            </a:pPr>
            <a:r>
              <a:rPr lang="ru-RU" sz="2000" i="1" dirty="0" smtClean="0">
                <a:latin typeface="+mn-lt"/>
              </a:rPr>
              <a:t>- </a:t>
            </a:r>
            <a:r>
              <a:rPr lang="de-DE" sz="2000" i="1" dirty="0" smtClean="0">
                <a:latin typeface="+mn-lt"/>
              </a:rPr>
              <a:t>Combine </a:t>
            </a:r>
            <a:r>
              <a:rPr lang="de-DE" sz="2000" i="1" dirty="0" err="1">
                <a:solidFill>
                  <a:schemeClr val="tx2"/>
                </a:solidFill>
                <a:latin typeface="+mn-lt"/>
              </a:rPr>
              <a:t>silicon</a:t>
            </a:r>
            <a:r>
              <a:rPr lang="de-DE" sz="2000" i="1" dirty="0">
                <a:solidFill>
                  <a:schemeClr val="tx2"/>
                </a:solidFill>
                <a:latin typeface="+mn-lt"/>
              </a:rPr>
              <a:t> </a:t>
            </a:r>
            <a:r>
              <a:rPr lang="de-DE" sz="2000" i="1" dirty="0" err="1">
                <a:latin typeface="+mn-lt"/>
              </a:rPr>
              <a:t>and</a:t>
            </a:r>
            <a:r>
              <a:rPr lang="de-DE" sz="2000" i="1" dirty="0">
                <a:latin typeface="+mn-lt"/>
              </a:rPr>
              <a:t> </a:t>
            </a:r>
            <a:r>
              <a:rPr lang="de-DE" sz="2000" i="1" dirty="0" err="1">
                <a:solidFill>
                  <a:schemeClr val="tx2"/>
                </a:solidFill>
                <a:latin typeface="+mn-lt"/>
              </a:rPr>
              <a:t>hydrogel</a:t>
            </a:r>
            <a:r>
              <a:rPr lang="de-DE" sz="2000" i="1" dirty="0">
                <a:solidFill>
                  <a:schemeClr val="tx2"/>
                </a:solidFill>
                <a:latin typeface="+mn-lt"/>
              </a:rPr>
              <a:t> </a:t>
            </a:r>
            <a:r>
              <a:rPr lang="de-DE" sz="2000" i="1" dirty="0" err="1">
                <a:latin typeface="+mn-lt"/>
              </a:rPr>
              <a:t>with</a:t>
            </a:r>
            <a:r>
              <a:rPr lang="de-DE" sz="2000" i="1" dirty="0">
                <a:latin typeface="+mn-lt"/>
              </a:rPr>
              <a:t> innovative </a:t>
            </a:r>
            <a:r>
              <a:rPr lang="de-DE" sz="2000" i="1" dirty="0" err="1">
                <a:latin typeface="+mn-lt"/>
              </a:rPr>
              <a:t>technology</a:t>
            </a:r>
            <a:r>
              <a:rPr lang="de-DE" sz="2000" i="1" dirty="0">
                <a:latin typeface="+mn-lt"/>
              </a:rPr>
              <a:t> </a:t>
            </a:r>
            <a:r>
              <a:rPr lang="de-DE" sz="2000" i="1" dirty="0" err="1">
                <a:latin typeface="+mn-lt"/>
              </a:rPr>
              <a:t>Aergel</a:t>
            </a:r>
            <a:r>
              <a:rPr lang="de-DE" sz="2000" i="1" dirty="0">
                <a:latin typeface="+mn-lt"/>
              </a:rPr>
              <a:t> (Bausch &amp; </a:t>
            </a:r>
            <a:r>
              <a:rPr lang="de-DE" sz="2000" i="1" dirty="0" err="1">
                <a:latin typeface="+mn-lt"/>
              </a:rPr>
              <a:t>Lomb</a:t>
            </a:r>
            <a:r>
              <a:rPr lang="de-DE" sz="2000" i="1" dirty="0">
                <a:latin typeface="+mn-lt"/>
              </a:rPr>
              <a:t>). </a:t>
            </a:r>
            <a:br>
              <a:rPr lang="de-DE" sz="2000" i="1" dirty="0">
                <a:latin typeface="+mn-lt"/>
              </a:rPr>
            </a:br>
            <a:r>
              <a:rPr lang="ru-RU" sz="2000" i="1" dirty="0" smtClean="0">
                <a:latin typeface="+mn-lt"/>
              </a:rPr>
              <a:t>- </a:t>
            </a:r>
            <a:r>
              <a:rPr lang="de-DE" sz="2000" i="1" dirty="0" err="1" smtClean="0">
                <a:latin typeface="+mn-lt"/>
              </a:rPr>
              <a:t>Yoghurt</a:t>
            </a:r>
            <a:r>
              <a:rPr lang="de-DE" sz="2000" i="1" dirty="0">
                <a:latin typeface="+mn-lt"/>
              </a:rPr>
              <a:t>, a </a:t>
            </a:r>
            <a:r>
              <a:rPr lang="de-DE" sz="2000" i="1" dirty="0" err="1">
                <a:latin typeface="+mn-lt"/>
              </a:rPr>
              <a:t>natural</a:t>
            </a:r>
            <a:r>
              <a:rPr lang="de-DE" sz="2000" i="1" dirty="0">
                <a:latin typeface="+mn-lt"/>
              </a:rPr>
              <a:t> </a:t>
            </a:r>
            <a:r>
              <a:rPr lang="de-DE" sz="2000" i="1" dirty="0" err="1">
                <a:latin typeface="+mn-lt"/>
              </a:rPr>
              <a:t>source</a:t>
            </a:r>
            <a:r>
              <a:rPr lang="de-DE" sz="2000" i="1" dirty="0">
                <a:latin typeface="+mn-lt"/>
              </a:rPr>
              <a:t> </a:t>
            </a:r>
            <a:r>
              <a:rPr lang="de-DE" sz="2000" i="1" dirty="0" err="1">
                <a:latin typeface="+mn-lt"/>
              </a:rPr>
              <a:t>of</a:t>
            </a:r>
            <a:r>
              <a:rPr lang="de-DE" sz="2000" i="1" dirty="0">
                <a:latin typeface="+mn-lt"/>
              </a:rPr>
              <a:t> </a:t>
            </a:r>
            <a:r>
              <a:rPr lang="de-DE" sz="2000" i="1" dirty="0" err="1">
                <a:solidFill>
                  <a:schemeClr val="tx2"/>
                </a:solidFill>
                <a:latin typeface="+mn-lt"/>
              </a:rPr>
              <a:t>lactose</a:t>
            </a:r>
            <a:r>
              <a:rPr lang="de-DE" sz="2000" i="1" dirty="0">
                <a:solidFill>
                  <a:schemeClr val="tx2"/>
                </a:solidFill>
                <a:latin typeface="+mn-lt"/>
              </a:rPr>
              <a:t> </a:t>
            </a:r>
            <a:r>
              <a:rPr lang="de-DE" sz="2000" i="1" dirty="0">
                <a:latin typeface="+mn-lt"/>
              </a:rPr>
              <a:t>(</a:t>
            </a:r>
            <a:r>
              <a:rPr lang="de-DE" sz="2000" i="1" dirty="0" err="1">
                <a:latin typeface="+mn-lt"/>
              </a:rPr>
              <a:t>Danone</a:t>
            </a:r>
            <a:r>
              <a:rPr lang="de-DE" sz="2000" i="1" dirty="0">
                <a:latin typeface="+mn-lt"/>
              </a:rPr>
              <a:t>). </a:t>
            </a:r>
            <a:br>
              <a:rPr lang="de-DE" sz="2000" i="1" dirty="0">
                <a:latin typeface="+mn-lt"/>
              </a:rPr>
            </a:br>
            <a:r>
              <a:rPr lang="ru-RU" sz="2000" i="1" dirty="0" smtClean="0">
                <a:latin typeface="+mn-lt"/>
              </a:rPr>
              <a:t>- </a:t>
            </a:r>
            <a:r>
              <a:rPr lang="de-DE" sz="2000" i="1" dirty="0" smtClean="0">
                <a:latin typeface="+mn-lt"/>
              </a:rPr>
              <a:t>Combine </a:t>
            </a:r>
            <a:r>
              <a:rPr lang="de-DE" sz="2000" i="1" dirty="0" err="1">
                <a:solidFill>
                  <a:schemeClr val="tx2"/>
                </a:solidFill>
                <a:latin typeface="+mn-lt"/>
              </a:rPr>
              <a:t>retinol</a:t>
            </a:r>
            <a:r>
              <a:rPr lang="de-DE" sz="2000" i="1" dirty="0">
                <a:solidFill>
                  <a:schemeClr val="tx2"/>
                </a:solidFill>
                <a:latin typeface="+mn-lt"/>
              </a:rPr>
              <a:t> </a:t>
            </a:r>
            <a:r>
              <a:rPr lang="de-DE" sz="2000" i="1" dirty="0" err="1">
                <a:latin typeface="+mn-lt"/>
              </a:rPr>
              <a:t>with</a:t>
            </a:r>
            <a:r>
              <a:rPr lang="de-DE" sz="2000" i="1" dirty="0">
                <a:latin typeface="+mn-lt"/>
              </a:rPr>
              <a:t> </a:t>
            </a:r>
            <a:r>
              <a:rPr lang="de-DE" sz="2000" i="1" dirty="0" err="1">
                <a:solidFill>
                  <a:schemeClr val="tx2"/>
                </a:solidFill>
                <a:latin typeface="+mn-lt"/>
              </a:rPr>
              <a:t>carnitine</a:t>
            </a:r>
            <a:r>
              <a:rPr lang="de-DE" sz="2000" i="1" dirty="0">
                <a:solidFill>
                  <a:schemeClr val="tx2"/>
                </a:solidFill>
                <a:latin typeface="+mn-lt"/>
              </a:rPr>
              <a:t> </a:t>
            </a:r>
            <a:r>
              <a:rPr lang="de-DE" sz="2000" i="1" dirty="0">
                <a:latin typeface="+mn-lt"/>
              </a:rPr>
              <a:t>(</a:t>
            </a:r>
            <a:r>
              <a:rPr lang="de-DE" sz="2000" i="1" dirty="0" err="1">
                <a:latin typeface="+mn-lt"/>
              </a:rPr>
              <a:t>Roc</a:t>
            </a:r>
            <a:r>
              <a:rPr lang="de-DE" sz="2000" i="1" dirty="0">
                <a:latin typeface="+mn-lt"/>
              </a:rPr>
              <a:t>). </a:t>
            </a:r>
            <a:br>
              <a:rPr lang="de-DE" sz="2000" i="1" dirty="0">
                <a:latin typeface="+mn-lt"/>
              </a:rPr>
            </a:br>
            <a:r>
              <a:rPr lang="ru-RU" sz="2000" i="1" dirty="0" smtClean="0">
                <a:latin typeface="+mn-lt"/>
              </a:rPr>
              <a:t>- </a:t>
            </a:r>
            <a:r>
              <a:rPr lang="de-DE" sz="2000" i="1" dirty="0" smtClean="0">
                <a:latin typeface="+mn-lt"/>
              </a:rPr>
              <a:t>Rich </a:t>
            </a:r>
            <a:r>
              <a:rPr lang="de-DE" sz="2000" i="1" dirty="0">
                <a:latin typeface="+mn-lt"/>
              </a:rPr>
              <a:t>in </a:t>
            </a:r>
            <a:r>
              <a:rPr lang="de-DE" sz="2000" i="1" dirty="0" err="1">
                <a:solidFill>
                  <a:schemeClr val="tx2"/>
                </a:solidFill>
                <a:latin typeface="+mn-lt"/>
              </a:rPr>
              <a:t>amino</a:t>
            </a:r>
            <a:r>
              <a:rPr lang="de-DE" sz="2000" i="1" dirty="0">
                <a:solidFill>
                  <a:schemeClr val="tx2"/>
                </a:solidFill>
                <a:latin typeface="+mn-lt"/>
              </a:rPr>
              <a:t> </a:t>
            </a:r>
            <a:r>
              <a:rPr lang="de-DE" sz="2000" i="1" dirty="0" err="1">
                <a:latin typeface="+mn-lt"/>
              </a:rPr>
              <a:t>acids</a:t>
            </a:r>
            <a:r>
              <a:rPr lang="de-DE" sz="2000" i="1" dirty="0">
                <a:latin typeface="+mn-lt"/>
              </a:rPr>
              <a:t> </a:t>
            </a:r>
            <a:r>
              <a:rPr lang="de-DE" sz="2000" i="1" dirty="0" err="1">
                <a:latin typeface="+mn-lt"/>
              </a:rPr>
              <a:t>and</a:t>
            </a:r>
            <a:r>
              <a:rPr lang="de-DE" sz="2000" i="1" dirty="0">
                <a:latin typeface="+mn-lt"/>
              </a:rPr>
              <a:t> </a:t>
            </a:r>
            <a:r>
              <a:rPr lang="de-DE" sz="2000" i="1" dirty="0" err="1">
                <a:solidFill>
                  <a:schemeClr val="tx2"/>
                </a:solidFill>
                <a:latin typeface="+mn-lt"/>
              </a:rPr>
              <a:t>trace</a:t>
            </a:r>
            <a:r>
              <a:rPr lang="de-DE" sz="2000" i="1" dirty="0">
                <a:solidFill>
                  <a:schemeClr val="tx2"/>
                </a:solidFill>
                <a:latin typeface="+mn-lt"/>
              </a:rPr>
              <a:t> </a:t>
            </a:r>
            <a:r>
              <a:rPr lang="de-DE" sz="2000" i="1" dirty="0" err="1">
                <a:solidFill>
                  <a:schemeClr val="tx2"/>
                </a:solidFill>
                <a:latin typeface="+mn-lt"/>
              </a:rPr>
              <a:t>elements</a:t>
            </a:r>
            <a:r>
              <a:rPr lang="de-DE" sz="2000" i="1" dirty="0">
                <a:solidFill>
                  <a:schemeClr val="tx2"/>
                </a:solidFill>
                <a:latin typeface="+mn-lt"/>
              </a:rPr>
              <a:t> </a:t>
            </a:r>
            <a:r>
              <a:rPr lang="de-DE" sz="2000" i="1" dirty="0">
                <a:latin typeface="+mn-lt"/>
              </a:rPr>
              <a:t>(</a:t>
            </a:r>
            <a:r>
              <a:rPr lang="de-DE" sz="2000" i="1" dirty="0" err="1">
                <a:latin typeface="+mn-lt"/>
              </a:rPr>
              <a:t>Orzene</a:t>
            </a:r>
            <a:r>
              <a:rPr lang="de-DE" sz="2000" i="1" dirty="0">
                <a:latin typeface="+mn-lt"/>
              </a:rPr>
              <a:t>). </a:t>
            </a:r>
            <a:endParaRPr lang="ru-RU" sz="2000" i="1" dirty="0">
              <a:latin typeface="+mn-lt"/>
            </a:endParaRPr>
          </a:p>
        </p:txBody>
      </p:sp>
      <p:sp>
        <p:nvSpPr>
          <p:cNvPr id="3" name="Текст 2"/>
          <p:cNvSpPr>
            <a:spLocks noGrp="1"/>
          </p:cNvSpPr>
          <p:nvPr>
            <p:ph type="body" idx="1"/>
          </p:nvPr>
        </p:nvSpPr>
        <p:spPr>
          <a:xfrm>
            <a:off x="467544" y="1772816"/>
            <a:ext cx="7772400" cy="1066800"/>
          </a:xfrm>
        </p:spPr>
        <p:txBody>
          <a:bodyPr>
            <a:noAutofit/>
          </a:bodyPr>
          <a:lstStyle/>
          <a:p>
            <a:r>
              <a:rPr lang="ru-RU" sz="2400" dirty="0"/>
              <a:t>У </a:t>
            </a:r>
            <a:r>
              <a:rPr lang="ru-RU" sz="2400" dirty="0" err="1"/>
              <a:t>глянцевих</a:t>
            </a:r>
            <a:r>
              <a:rPr lang="ru-RU" sz="2400" dirty="0"/>
              <a:t> журналах для </a:t>
            </a:r>
            <a:r>
              <a:rPr lang="ru-RU" sz="2400" dirty="0" err="1"/>
              <a:t>жінок</a:t>
            </a:r>
            <a:r>
              <a:rPr lang="ru-RU" sz="2400" dirty="0"/>
              <a:t> </a:t>
            </a:r>
            <a:r>
              <a:rPr lang="ru-RU" sz="2400" dirty="0" err="1" smtClean="0"/>
              <a:t>термінологія</a:t>
            </a:r>
            <a:r>
              <a:rPr lang="ru-RU" sz="2400" dirty="0" smtClean="0"/>
              <a:t> </a:t>
            </a:r>
            <a:r>
              <a:rPr lang="ru-RU" sz="2400" dirty="0" err="1" smtClean="0"/>
              <a:t>стосу</a:t>
            </a:r>
            <a:r>
              <a:rPr lang="uk-UA" sz="2400" dirty="0" smtClean="0"/>
              <a:t>є</a:t>
            </a:r>
            <a:r>
              <a:rPr lang="ru-RU" sz="2400" dirty="0" err="1" smtClean="0"/>
              <a:t>ться</a:t>
            </a:r>
            <a:r>
              <a:rPr lang="ru-RU" sz="2400" dirty="0" smtClean="0"/>
              <a:t> </a:t>
            </a:r>
            <a:r>
              <a:rPr lang="ru-RU" sz="2400" dirty="0" err="1"/>
              <a:t>косметичних</a:t>
            </a:r>
            <a:r>
              <a:rPr lang="ru-RU" sz="2400" dirty="0"/>
              <a:t> </a:t>
            </a:r>
            <a:r>
              <a:rPr lang="ru-RU" sz="2400" dirty="0" err="1"/>
              <a:t>засобів</a:t>
            </a:r>
            <a:r>
              <a:rPr lang="ru-RU" sz="2400" dirty="0"/>
              <a:t>, </a:t>
            </a:r>
            <a:r>
              <a:rPr lang="ru-RU" sz="2400" dirty="0" err="1"/>
              <a:t>корисних</a:t>
            </a:r>
            <a:r>
              <a:rPr lang="ru-RU" sz="2400" dirty="0"/>
              <a:t> </a:t>
            </a:r>
            <a:r>
              <a:rPr lang="ru-RU" sz="2400" dirty="0" err="1"/>
              <a:t>речовин</a:t>
            </a:r>
            <a:r>
              <a:rPr lang="ru-RU" sz="2400" dirty="0"/>
              <a:t> в </a:t>
            </a:r>
            <a:r>
              <a:rPr lang="ru-RU" sz="2400" dirty="0" err="1"/>
              <a:t>їжі</a:t>
            </a:r>
            <a:r>
              <a:rPr lang="ru-RU" sz="2400" dirty="0"/>
              <a:t>, </a:t>
            </a:r>
            <a:r>
              <a:rPr lang="ru-RU" sz="2400" dirty="0" err="1"/>
              <a:t>вітамінів</a:t>
            </a:r>
            <a:r>
              <a:rPr lang="ru-RU" sz="2400" dirty="0"/>
              <a:t>, </a:t>
            </a:r>
            <a:r>
              <a:rPr lang="ru-RU" sz="2400" dirty="0" err="1"/>
              <a:t>мінералів</a:t>
            </a:r>
            <a:r>
              <a:rPr lang="ru-RU" sz="2400" dirty="0"/>
              <a:t>, </a:t>
            </a:r>
            <a:r>
              <a:rPr lang="ru-RU" sz="2400" dirty="0" err="1"/>
              <a:t>всіх</a:t>
            </a:r>
            <a:r>
              <a:rPr lang="ru-RU" sz="2400" dirty="0"/>
              <a:t> </a:t>
            </a:r>
            <a:r>
              <a:rPr lang="ru-RU" sz="2400" dirty="0" err="1"/>
              <a:t>речовин</a:t>
            </a:r>
            <a:r>
              <a:rPr lang="ru-RU" sz="2400" dirty="0"/>
              <a:t>, </a:t>
            </a:r>
            <a:r>
              <a:rPr lang="ru-RU" sz="2400" dirty="0" err="1"/>
              <a:t>що</a:t>
            </a:r>
            <a:r>
              <a:rPr lang="ru-RU" sz="2400" dirty="0"/>
              <a:t> </a:t>
            </a:r>
            <a:r>
              <a:rPr lang="ru-RU" sz="2400" dirty="0" err="1"/>
              <a:t>допомагають</a:t>
            </a:r>
            <a:r>
              <a:rPr lang="ru-RU" sz="2400" dirty="0"/>
              <a:t> </a:t>
            </a:r>
            <a:r>
              <a:rPr lang="ru-RU" sz="2400" dirty="0" err="1"/>
              <a:t>зберегти</a:t>
            </a:r>
            <a:r>
              <a:rPr lang="ru-RU" sz="2400" dirty="0"/>
              <a:t> </a:t>
            </a:r>
            <a:r>
              <a:rPr lang="ru-RU" sz="2400" dirty="0" err="1"/>
              <a:t>здоров’я</a:t>
            </a:r>
            <a:r>
              <a:rPr lang="ru-RU" sz="2400" dirty="0"/>
              <a:t>, красу та </a:t>
            </a:r>
            <a:r>
              <a:rPr lang="ru-RU" sz="2400" dirty="0" err="1" smtClean="0"/>
              <a:t>молодість</a:t>
            </a:r>
            <a:r>
              <a:rPr lang="ru-RU" sz="2400" dirty="0" smtClean="0"/>
              <a:t>:</a:t>
            </a:r>
            <a:endParaRPr lang="ru-RU" sz="2400" dirty="0"/>
          </a:p>
        </p:txBody>
      </p:sp>
    </p:spTree>
    <p:extLst>
      <p:ext uri="{BB962C8B-B14F-4D97-AF65-F5344CB8AC3E}">
        <p14:creationId xmlns:p14="http://schemas.microsoft.com/office/powerpoint/2010/main" val="1050372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a:xfrm>
            <a:off x="0" y="0"/>
            <a:ext cx="9144000" cy="6858000"/>
          </a:xfrm>
          <a:noFill/>
          <a:ln>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a:normAutofit/>
          </a:bodyPr>
          <a:lstStyle/>
          <a:p>
            <a:endParaRPr lang="ru-RU" sz="3200"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6386" name="Picture 2" descr="C:\Users\admin\Documents\dDHdcKzWL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63415"/>
            <a:ext cx="5266314" cy="3744020"/>
          </a:xfrm>
          <a:prstGeom prst="rect">
            <a:avLst/>
          </a:prstGeom>
          <a:noFill/>
          <a:ln>
            <a:solidFill>
              <a:schemeClr val="accent2">
                <a:lumMod val="50000"/>
              </a:schemeClr>
            </a:solidFill>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0297"/>
            <a:ext cx="3295950" cy="4727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2694221"/>
            <a:ext cx="2671096" cy="3752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7955" y="5103674"/>
            <a:ext cx="5328592" cy="1754326"/>
          </a:xfrm>
          <a:prstGeom prst="rect">
            <a:avLst/>
          </a:prstGeom>
          <a:noFill/>
        </p:spPr>
        <p:txBody>
          <a:bodyPr wrap="square" rtlCol="0">
            <a:spAutoFit/>
          </a:bodyPr>
          <a:lstStyle/>
          <a:p>
            <a:r>
              <a:rPr lang="uk-UA" sz="3600" u="sng" dirty="0" smtClean="0">
                <a:latin typeface="Times New Roman" panose="02020603050405020304" pitchFamily="18" charset="0"/>
                <a:cs typeface="Times New Roman" panose="02020603050405020304" pitchFamily="18" charset="0"/>
              </a:rPr>
              <a:t>МАЧО, ПЕРЕМОЖЕЦЬ ПО ЖИТТЮ, АВАНТЮРИСТ</a:t>
            </a:r>
            <a:endParaRPr lang="ru-RU" sz="36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1061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400"/>
            <a:ext cx="6419056" cy="1371600"/>
          </a:xfrm>
        </p:spPr>
        <p:txBody>
          <a:bodyPr>
            <a:noAutofit/>
          </a:bodyPr>
          <a:lstStyle/>
          <a:p>
            <a:r>
              <a:rPr lang="ru-RU" sz="1800" dirty="0" err="1" smtClean="0"/>
              <a:t>лаконічність</a:t>
            </a:r>
            <a:r>
              <a:rPr lang="ru-RU" sz="1800" dirty="0" smtClean="0"/>
              <a:t> </a:t>
            </a:r>
            <a:r>
              <a:rPr lang="ru-RU" sz="1800" dirty="0"/>
              <a:t>і </a:t>
            </a:r>
            <a:r>
              <a:rPr lang="ru-RU" sz="1800" dirty="0" err="1" smtClean="0"/>
              <a:t>фактуальність</a:t>
            </a:r>
            <a:r>
              <a:rPr lang="ru-RU" sz="1800" dirty="0" smtClean="0"/>
              <a:t> </a:t>
            </a:r>
            <a:r>
              <a:rPr lang="ru-RU" sz="1800" dirty="0" err="1"/>
              <a:t>викладу</a:t>
            </a:r>
            <a:r>
              <a:rPr lang="ru-RU" sz="1800" dirty="0"/>
              <a:t> </a:t>
            </a:r>
            <a:r>
              <a:rPr lang="ru-RU" sz="1800" dirty="0" err="1"/>
              <a:t>матеріалу</a:t>
            </a:r>
            <a:r>
              <a:rPr lang="ru-RU" sz="1800" dirty="0"/>
              <a:t>;</a:t>
            </a:r>
            <a:br>
              <a:rPr lang="ru-RU" sz="1800" dirty="0"/>
            </a:br>
            <a:r>
              <a:rPr lang="ru-RU" sz="1800" i="1" dirty="0" smtClean="0">
                <a:solidFill>
                  <a:schemeClr val="tx1"/>
                </a:solidFill>
                <a:latin typeface="+mn-lt"/>
              </a:rPr>
              <a:t>-</a:t>
            </a:r>
            <a:r>
              <a:rPr lang="ru-RU" sz="1800" i="1" dirty="0" smtClean="0">
                <a:latin typeface="+mn-lt"/>
              </a:rPr>
              <a:t> </a:t>
            </a:r>
            <a:r>
              <a:rPr lang="de-DE" sz="1800" i="1" dirty="0" err="1" smtClean="0">
                <a:solidFill>
                  <a:schemeClr val="tx1"/>
                </a:solidFill>
                <a:latin typeface="+mn-lt"/>
              </a:rPr>
              <a:t>Carlsberg</a:t>
            </a:r>
            <a:r>
              <a:rPr lang="de-DE" sz="1800" i="1" dirty="0">
                <a:solidFill>
                  <a:schemeClr val="tx1"/>
                </a:solidFill>
                <a:latin typeface="+mn-lt"/>
              </a:rPr>
              <a:t>. </a:t>
            </a:r>
            <a:r>
              <a:rPr lang="de-DE" sz="1800" i="1" dirty="0" err="1">
                <a:solidFill>
                  <a:schemeClr val="tx1"/>
                </a:solidFill>
                <a:latin typeface="+mn-lt"/>
              </a:rPr>
              <a:t>Probably</a:t>
            </a:r>
            <a:r>
              <a:rPr lang="de-DE" sz="1800" i="1" dirty="0">
                <a:solidFill>
                  <a:schemeClr val="tx1"/>
                </a:solidFill>
                <a:latin typeface="+mn-lt"/>
              </a:rPr>
              <a:t> </a:t>
            </a:r>
            <a:r>
              <a:rPr lang="de-DE" sz="1800" i="1" dirty="0" err="1">
                <a:solidFill>
                  <a:schemeClr val="tx1"/>
                </a:solidFill>
                <a:latin typeface="+mn-lt"/>
              </a:rPr>
              <a:t>the</a:t>
            </a:r>
            <a:r>
              <a:rPr lang="de-DE" sz="1800" i="1" dirty="0">
                <a:solidFill>
                  <a:schemeClr val="tx1"/>
                </a:solidFill>
                <a:latin typeface="+mn-lt"/>
              </a:rPr>
              <a:t> </a:t>
            </a:r>
            <a:r>
              <a:rPr lang="de-DE" sz="1800" i="1" dirty="0" err="1">
                <a:solidFill>
                  <a:schemeClr val="tx1"/>
                </a:solidFill>
                <a:latin typeface="+mn-lt"/>
              </a:rPr>
              <a:t>best</a:t>
            </a:r>
            <a:r>
              <a:rPr lang="de-DE" sz="1800" i="1" dirty="0">
                <a:solidFill>
                  <a:schemeClr val="tx1"/>
                </a:solidFill>
                <a:latin typeface="+mn-lt"/>
              </a:rPr>
              <a:t> </a:t>
            </a:r>
            <a:r>
              <a:rPr lang="de-DE" sz="1800" i="1" dirty="0" err="1">
                <a:solidFill>
                  <a:schemeClr val="tx1"/>
                </a:solidFill>
                <a:latin typeface="+mn-lt"/>
              </a:rPr>
              <a:t>beer</a:t>
            </a:r>
            <a:r>
              <a:rPr lang="de-DE" sz="1800" i="1" dirty="0">
                <a:solidFill>
                  <a:schemeClr val="tx1"/>
                </a:solidFill>
                <a:latin typeface="+mn-lt"/>
              </a:rPr>
              <a:t> in </a:t>
            </a:r>
            <a:r>
              <a:rPr lang="de-DE" sz="1800" i="1" dirty="0" err="1">
                <a:solidFill>
                  <a:schemeClr val="tx1"/>
                </a:solidFill>
                <a:latin typeface="+mn-lt"/>
              </a:rPr>
              <a:t>the</a:t>
            </a:r>
            <a:r>
              <a:rPr lang="de-DE" sz="1800" i="1" dirty="0">
                <a:solidFill>
                  <a:schemeClr val="tx1"/>
                </a:solidFill>
                <a:latin typeface="+mn-lt"/>
              </a:rPr>
              <a:t> </a:t>
            </a:r>
            <a:r>
              <a:rPr lang="de-DE" sz="1800" i="1" dirty="0" err="1">
                <a:solidFill>
                  <a:schemeClr val="tx1"/>
                </a:solidFill>
                <a:latin typeface="+mn-lt"/>
              </a:rPr>
              <a:t>world</a:t>
            </a:r>
            <a:r>
              <a:rPr lang="de-DE" sz="1800" i="1" dirty="0">
                <a:solidFill>
                  <a:schemeClr val="tx1"/>
                </a:solidFill>
                <a:latin typeface="+mn-lt"/>
              </a:rPr>
              <a:t>.</a:t>
            </a:r>
            <a:br>
              <a:rPr lang="de-DE" sz="1800" i="1" dirty="0">
                <a:solidFill>
                  <a:schemeClr val="tx1"/>
                </a:solidFill>
                <a:latin typeface="+mn-lt"/>
              </a:rPr>
            </a:br>
            <a:r>
              <a:rPr lang="uk-UA" sz="1800" i="1" dirty="0" smtClean="0">
                <a:solidFill>
                  <a:schemeClr val="tx1"/>
                </a:solidFill>
                <a:latin typeface="+mn-lt"/>
              </a:rPr>
              <a:t>- </a:t>
            </a:r>
            <a:r>
              <a:rPr lang="de-DE" sz="1800" i="1" dirty="0" smtClean="0">
                <a:solidFill>
                  <a:schemeClr val="tx1"/>
                </a:solidFill>
                <a:latin typeface="+mn-lt"/>
              </a:rPr>
              <a:t>Land </a:t>
            </a:r>
            <a:r>
              <a:rPr lang="de-DE" sz="1800" i="1" dirty="0">
                <a:solidFill>
                  <a:schemeClr val="tx1"/>
                </a:solidFill>
                <a:latin typeface="+mn-lt"/>
              </a:rPr>
              <a:t>Rover. GO BEYOND</a:t>
            </a:r>
            <a:r>
              <a:rPr lang="de-DE" sz="1800" i="1" dirty="0" smtClean="0">
                <a:solidFill>
                  <a:schemeClr val="tx1"/>
                </a:solidFill>
                <a:latin typeface="+mn-lt"/>
              </a:rPr>
              <a:t>.</a:t>
            </a:r>
            <a:r>
              <a:rPr lang="uk-UA" sz="1800" dirty="0" smtClean="0"/>
              <a:t/>
            </a:r>
            <a:br>
              <a:rPr lang="uk-UA" sz="1800" dirty="0" smtClean="0"/>
            </a:br>
            <a:r>
              <a:rPr lang="de-DE" sz="1800" dirty="0"/>
              <a:t/>
            </a:r>
            <a:br>
              <a:rPr lang="de-DE" sz="1800" dirty="0"/>
            </a:br>
            <a:r>
              <a:rPr lang="ru-RU" sz="1800" dirty="0" err="1" smtClean="0"/>
              <a:t>вживання</a:t>
            </a:r>
            <a:r>
              <a:rPr lang="ru-RU" sz="1800" dirty="0" smtClean="0"/>
              <a:t> </a:t>
            </a:r>
            <a:r>
              <a:rPr lang="ru-RU" sz="1800" dirty="0" err="1"/>
              <a:t>прицезійної</a:t>
            </a:r>
            <a:r>
              <a:rPr lang="ru-RU" sz="1800" dirty="0"/>
              <a:t> лексики, </a:t>
            </a:r>
            <a:r>
              <a:rPr lang="ru-RU" sz="1800" dirty="0" err="1"/>
              <a:t>термінології</a:t>
            </a:r>
            <a:r>
              <a:rPr lang="ru-RU" sz="1800" dirty="0"/>
              <a:t> та </a:t>
            </a:r>
            <a:r>
              <a:rPr lang="ru-RU" sz="1800" dirty="0" err="1"/>
              <a:t>неологізмів</a:t>
            </a:r>
            <a:r>
              <a:rPr lang="ru-RU" sz="1800" dirty="0"/>
              <a:t>:</a:t>
            </a:r>
            <a:br>
              <a:rPr lang="ru-RU" sz="1800" dirty="0"/>
            </a:br>
            <a:r>
              <a:rPr lang="ru-RU" sz="1800" i="1" dirty="0" smtClean="0">
                <a:solidFill>
                  <a:schemeClr val="tx1"/>
                </a:solidFill>
                <a:latin typeface="+mn-lt"/>
              </a:rPr>
              <a:t>-</a:t>
            </a:r>
            <a:r>
              <a:rPr lang="ru-RU" sz="1800" i="1" dirty="0" smtClean="0">
                <a:latin typeface="+mn-lt"/>
              </a:rPr>
              <a:t> </a:t>
            </a:r>
            <a:r>
              <a:rPr lang="de-DE" sz="1800" i="1" dirty="0" smtClean="0">
                <a:solidFill>
                  <a:schemeClr val="tx1"/>
                </a:solidFill>
                <a:latin typeface="+mn-lt"/>
              </a:rPr>
              <a:t>The </a:t>
            </a:r>
            <a:r>
              <a:rPr lang="de-DE" sz="1800" i="1" dirty="0" err="1">
                <a:solidFill>
                  <a:schemeClr val="tx1"/>
                </a:solidFill>
                <a:latin typeface="+mn-lt"/>
              </a:rPr>
              <a:t>Škoda</a:t>
            </a:r>
            <a:r>
              <a:rPr lang="de-DE" sz="1800" i="1" dirty="0">
                <a:solidFill>
                  <a:schemeClr val="tx1"/>
                </a:solidFill>
                <a:latin typeface="+mn-lt"/>
              </a:rPr>
              <a:t> Fabia </a:t>
            </a:r>
            <a:r>
              <a:rPr lang="de-DE" sz="1800" i="1" dirty="0" err="1">
                <a:solidFill>
                  <a:schemeClr val="tx1"/>
                </a:solidFill>
                <a:latin typeface="+mn-lt"/>
              </a:rPr>
              <a:t>vRS</a:t>
            </a:r>
            <a:r>
              <a:rPr lang="de-DE" sz="1800" i="1" dirty="0">
                <a:solidFill>
                  <a:schemeClr val="tx1"/>
                </a:solidFill>
                <a:latin typeface="+mn-lt"/>
              </a:rPr>
              <a:t>. </a:t>
            </a:r>
            <a:r>
              <a:rPr lang="de-DE" sz="1800" i="1" dirty="0" err="1">
                <a:solidFill>
                  <a:schemeClr val="tx1"/>
                </a:solidFill>
                <a:latin typeface="+mn-lt"/>
              </a:rPr>
              <a:t>Practical</a:t>
            </a:r>
            <a:r>
              <a:rPr lang="de-DE" sz="1800" i="1" dirty="0">
                <a:solidFill>
                  <a:schemeClr val="tx1"/>
                </a:solidFill>
                <a:latin typeface="+mn-lt"/>
              </a:rPr>
              <a:t> </a:t>
            </a:r>
            <a:r>
              <a:rPr lang="de-DE" sz="1800" i="1" dirty="0" err="1">
                <a:solidFill>
                  <a:schemeClr val="tx1"/>
                </a:solidFill>
                <a:latin typeface="+mn-lt"/>
              </a:rPr>
              <a:t>and</a:t>
            </a:r>
            <a:r>
              <a:rPr lang="de-DE" sz="1800" i="1" dirty="0">
                <a:solidFill>
                  <a:schemeClr val="tx1"/>
                </a:solidFill>
                <a:latin typeface="+mn-lt"/>
              </a:rPr>
              <a:t> </a:t>
            </a:r>
            <a:r>
              <a:rPr lang="de-DE" sz="1800" i="1" dirty="0" err="1">
                <a:solidFill>
                  <a:schemeClr val="tx1"/>
                </a:solidFill>
                <a:latin typeface="+mn-lt"/>
              </a:rPr>
              <a:t>exciting</a:t>
            </a:r>
            <a:r>
              <a:rPr lang="de-DE" sz="1800" i="1" dirty="0">
                <a:solidFill>
                  <a:schemeClr val="tx1"/>
                </a:solidFill>
                <a:latin typeface="+mn-lt"/>
              </a:rPr>
              <a:t> – </a:t>
            </a:r>
            <a:r>
              <a:rPr lang="de-DE" sz="1800" i="1" dirty="0" err="1">
                <a:solidFill>
                  <a:schemeClr val="tx1"/>
                </a:solidFill>
                <a:latin typeface="+mn-lt"/>
              </a:rPr>
              <a:t>You</a:t>
            </a:r>
            <a:r>
              <a:rPr lang="de-DE" sz="1800" i="1" dirty="0">
                <a:solidFill>
                  <a:schemeClr val="tx1"/>
                </a:solidFill>
                <a:latin typeface="+mn-lt"/>
              </a:rPr>
              <a:t> </a:t>
            </a:r>
            <a:r>
              <a:rPr lang="de-DE" sz="1800" i="1" dirty="0" err="1">
                <a:solidFill>
                  <a:schemeClr val="tx1"/>
                </a:solidFill>
                <a:latin typeface="+mn-lt"/>
              </a:rPr>
              <a:t>don’t</a:t>
            </a:r>
            <a:r>
              <a:rPr lang="de-DE" sz="1800" i="1" dirty="0">
                <a:solidFill>
                  <a:schemeClr val="tx1"/>
                </a:solidFill>
                <a:latin typeface="+mn-lt"/>
              </a:rPr>
              <a:t> </a:t>
            </a:r>
            <a:r>
              <a:rPr lang="de-DE" sz="1800" i="1" dirty="0" err="1">
                <a:solidFill>
                  <a:schemeClr val="tx1"/>
                </a:solidFill>
                <a:latin typeface="+mn-lt"/>
              </a:rPr>
              <a:t>see</a:t>
            </a:r>
            <a:r>
              <a:rPr lang="de-DE" sz="1800" i="1" dirty="0">
                <a:solidFill>
                  <a:schemeClr val="tx1"/>
                </a:solidFill>
                <a:latin typeface="+mn-lt"/>
              </a:rPr>
              <a:t> </a:t>
            </a:r>
            <a:r>
              <a:rPr lang="de-DE" sz="1800" i="1" dirty="0" err="1">
                <a:solidFill>
                  <a:schemeClr val="tx1"/>
                </a:solidFill>
                <a:latin typeface="+mn-lt"/>
              </a:rPr>
              <a:t>that</a:t>
            </a:r>
            <a:r>
              <a:rPr lang="de-DE" sz="1800" i="1" dirty="0">
                <a:solidFill>
                  <a:schemeClr val="tx1"/>
                </a:solidFill>
                <a:latin typeface="+mn-lt"/>
              </a:rPr>
              <a:t> </a:t>
            </a:r>
            <a:r>
              <a:rPr lang="de-DE" sz="1800" i="1" dirty="0" err="1">
                <a:solidFill>
                  <a:schemeClr val="tx1"/>
                </a:solidFill>
                <a:latin typeface="+mn-lt"/>
              </a:rPr>
              <a:t>very</a:t>
            </a:r>
            <a:r>
              <a:rPr lang="de-DE" sz="1800" i="1" dirty="0">
                <a:solidFill>
                  <a:schemeClr val="tx1"/>
                </a:solidFill>
                <a:latin typeface="+mn-lt"/>
              </a:rPr>
              <a:t> </a:t>
            </a:r>
            <a:r>
              <a:rPr lang="de-DE" sz="1800" i="1" dirty="0" err="1">
                <a:solidFill>
                  <a:schemeClr val="tx1"/>
                </a:solidFill>
                <a:latin typeface="+mn-lt"/>
              </a:rPr>
              <a:t>often</a:t>
            </a:r>
            <a:r>
              <a:rPr lang="de-DE" sz="1800" i="1" dirty="0">
                <a:solidFill>
                  <a:schemeClr val="tx1"/>
                </a:solidFill>
                <a:latin typeface="+mn-lt"/>
              </a:rPr>
              <a:t>. Standard </a:t>
            </a:r>
            <a:r>
              <a:rPr lang="de-DE" sz="1800" i="1" dirty="0" err="1">
                <a:solidFill>
                  <a:schemeClr val="tx1"/>
                </a:solidFill>
                <a:latin typeface="+mn-lt"/>
              </a:rPr>
              <a:t>equipment</a:t>
            </a:r>
            <a:r>
              <a:rPr lang="de-DE" sz="1800" i="1" dirty="0">
                <a:solidFill>
                  <a:schemeClr val="tx1"/>
                </a:solidFill>
                <a:latin typeface="+mn-lt"/>
              </a:rPr>
              <a:t> </a:t>
            </a:r>
            <a:r>
              <a:rPr lang="de-DE" sz="1800" i="1" dirty="0" err="1">
                <a:solidFill>
                  <a:schemeClr val="tx1"/>
                </a:solidFill>
                <a:latin typeface="+mn-lt"/>
              </a:rPr>
              <a:t>includes</a:t>
            </a:r>
            <a:r>
              <a:rPr lang="de-DE" sz="1800" i="1" dirty="0">
                <a:solidFill>
                  <a:schemeClr val="tx1"/>
                </a:solidFill>
                <a:latin typeface="+mn-lt"/>
              </a:rPr>
              <a:t> 130 </a:t>
            </a:r>
            <a:r>
              <a:rPr lang="de-DE" sz="1800" i="1" dirty="0" err="1">
                <a:solidFill>
                  <a:schemeClr val="tx1"/>
                </a:solidFill>
                <a:latin typeface="+mn-lt"/>
              </a:rPr>
              <a:t>bhp</a:t>
            </a:r>
            <a:r>
              <a:rPr lang="de-DE" sz="1800" i="1" dirty="0">
                <a:solidFill>
                  <a:schemeClr val="tx1"/>
                </a:solidFill>
                <a:latin typeface="+mn-lt"/>
              </a:rPr>
              <a:t> TDI PD </a:t>
            </a:r>
            <a:r>
              <a:rPr lang="de-DE" sz="1800" i="1" dirty="0" err="1">
                <a:solidFill>
                  <a:schemeClr val="tx1"/>
                </a:solidFill>
                <a:latin typeface="+mn-lt"/>
              </a:rPr>
              <a:t>engine</a:t>
            </a:r>
            <a:r>
              <a:rPr lang="de-DE" sz="1800" i="1" dirty="0">
                <a:solidFill>
                  <a:schemeClr val="tx1"/>
                </a:solidFill>
                <a:latin typeface="+mn-lt"/>
              </a:rPr>
              <a:t>, </a:t>
            </a:r>
            <a:r>
              <a:rPr lang="de-DE" sz="1800" i="1" dirty="0" err="1">
                <a:solidFill>
                  <a:schemeClr val="tx1"/>
                </a:solidFill>
                <a:latin typeface="+mn-lt"/>
              </a:rPr>
              <a:t>six</a:t>
            </a:r>
            <a:r>
              <a:rPr lang="de-DE" sz="1800" i="1" dirty="0">
                <a:solidFill>
                  <a:schemeClr val="tx1"/>
                </a:solidFill>
                <a:latin typeface="+mn-lt"/>
              </a:rPr>
              <a:t> </a:t>
            </a:r>
            <a:r>
              <a:rPr lang="de-DE" sz="1800" i="1" dirty="0" err="1">
                <a:solidFill>
                  <a:schemeClr val="tx1"/>
                </a:solidFill>
                <a:latin typeface="+mn-lt"/>
              </a:rPr>
              <a:t>speed</a:t>
            </a:r>
            <a:r>
              <a:rPr lang="de-DE" sz="1800" i="1" dirty="0">
                <a:solidFill>
                  <a:schemeClr val="tx1"/>
                </a:solidFill>
                <a:latin typeface="+mn-lt"/>
              </a:rPr>
              <a:t> </a:t>
            </a:r>
            <a:r>
              <a:rPr lang="de-DE" sz="1800" i="1" dirty="0" err="1">
                <a:solidFill>
                  <a:schemeClr val="tx1"/>
                </a:solidFill>
                <a:latin typeface="+mn-lt"/>
              </a:rPr>
              <a:t>transmission</a:t>
            </a:r>
            <a:r>
              <a:rPr lang="de-DE" sz="1800" i="1" dirty="0">
                <a:solidFill>
                  <a:schemeClr val="tx1"/>
                </a:solidFill>
                <a:latin typeface="+mn-lt"/>
              </a:rPr>
              <a:t>, 16” </a:t>
            </a:r>
            <a:r>
              <a:rPr lang="de-DE" sz="1800" i="1" dirty="0" err="1">
                <a:solidFill>
                  <a:schemeClr val="tx1"/>
                </a:solidFill>
                <a:latin typeface="+mn-lt"/>
              </a:rPr>
              <a:t>alloy</a:t>
            </a:r>
            <a:r>
              <a:rPr lang="de-DE" sz="1800" i="1" dirty="0">
                <a:solidFill>
                  <a:schemeClr val="tx1"/>
                </a:solidFill>
                <a:latin typeface="+mn-lt"/>
              </a:rPr>
              <a:t> </a:t>
            </a:r>
            <a:r>
              <a:rPr lang="de-DE" sz="1800" i="1" dirty="0" err="1">
                <a:solidFill>
                  <a:schemeClr val="tx1"/>
                </a:solidFill>
                <a:latin typeface="+mn-lt"/>
              </a:rPr>
              <a:t>wheels</a:t>
            </a:r>
            <a:r>
              <a:rPr lang="de-DE" sz="1800" i="1" dirty="0">
                <a:solidFill>
                  <a:schemeClr val="tx1"/>
                </a:solidFill>
                <a:latin typeface="+mn-lt"/>
              </a:rPr>
              <a:t>, front </a:t>
            </a:r>
            <a:r>
              <a:rPr lang="de-DE" sz="1800" i="1" dirty="0" err="1">
                <a:solidFill>
                  <a:schemeClr val="tx1"/>
                </a:solidFill>
                <a:latin typeface="+mn-lt"/>
              </a:rPr>
              <a:t>and</a:t>
            </a:r>
            <a:r>
              <a:rPr lang="de-DE" sz="1800" i="1" dirty="0">
                <a:solidFill>
                  <a:schemeClr val="tx1"/>
                </a:solidFill>
                <a:latin typeface="+mn-lt"/>
              </a:rPr>
              <a:t> </a:t>
            </a:r>
            <a:r>
              <a:rPr lang="de-DE" sz="1800" i="1" dirty="0" err="1">
                <a:solidFill>
                  <a:schemeClr val="tx1"/>
                </a:solidFill>
                <a:latin typeface="+mn-lt"/>
              </a:rPr>
              <a:t>rear</a:t>
            </a:r>
            <a:r>
              <a:rPr lang="de-DE" sz="1800" i="1" dirty="0">
                <a:solidFill>
                  <a:schemeClr val="tx1"/>
                </a:solidFill>
                <a:latin typeface="+mn-lt"/>
              </a:rPr>
              <a:t> </a:t>
            </a:r>
            <a:r>
              <a:rPr lang="de-DE" sz="1800" i="1" dirty="0" err="1">
                <a:solidFill>
                  <a:schemeClr val="tx1"/>
                </a:solidFill>
                <a:latin typeface="+mn-lt"/>
              </a:rPr>
              <a:t>spoilers</a:t>
            </a:r>
            <a:r>
              <a:rPr lang="de-DE" sz="1800" i="1" dirty="0">
                <a:solidFill>
                  <a:schemeClr val="tx1"/>
                </a:solidFill>
                <a:latin typeface="+mn-lt"/>
              </a:rPr>
              <a:t>, </a:t>
            </a:r>
            <a:r>
              <a:rPr lang="de-DE" sz="1800" i="1" dirty="0" err="1">
                <a:solidFill>
                  <a:schemeClr val="tx1"/>
                </a:solidFill>
                <a:latin typeface="+mn-lt"/>
              </a:rPr>
              <a:t>sports</a:t>
            </a:r>
            <a:r>
              <a:rPr lang="de-DE" sz="1800" i="1" dirty="0">
                <a:solidFill>
                  <a:schemeClr val="tx1"/>
                </a:solidFill>
                <a:latin typeface="+mn-lt"/>
              </a:rPr>
              <a:t> </a:t>
            </a:r>
            <a:r>
              <a:rPr lang="de-DE" sz="1800" i="1" dirty="0" err="1">
                <a:solidFill>
                  <a:schemeClr val="tx1"/>
                </a:solidFill>
                <a:latin typeface="+mn-lt"/>
              </a:rPr>
              <a:t>seats</a:t>
            </a:r>
            <a:r>
              <a:rPr lang="de-DE" sz="1800" i="1" dirty="0">
                <a:solidFill>
                  <a:schemeClr val="tx1"/>
                </a:solidFill>
                <a:latin typeface="+mn-lt"/>
              </a:rPr>
              <a:t>, </a:t>
            </a:r>
            <a:r>
              <a:rPr lang="de-DE" sz="1800" i="1" dirty="0" err="1">
                <a:solidFill>
                  <a:schemeClr val="tx1"/>
                </a:solidFill>
                <a:latin typeface="+mn-lt"/>
              </a:rPr>
              <a:t>air</a:t>
            </a:r>
            <a:r>
              <a:rPr lang="de-DE" sz="1800" i="1" dirty="0">
                <a:solidFill>
                  <a:schemeClr val="tx1"/>
                </a:solidFill>
                <a:latin typeface="+mn-lt"/>
              </a:rPr>
              <a:t> </a:t>
            </a:r>
            <a:r>
              <a:rPr lang="de-DE" sz="1800" i="1" dirty="0" err="1">
                <a:solidFill>
                  <a:schemeClr val="tx1"/>
                </a:solidFill>
                <a:latin typeface="+mn-lt"/>
              </a:rPr>
              <a:t>conditioning</a:t>
            </a:r>
            <a:r>
              <a:rPr lang="de-DE" sz="1800" i="1" dirty="0">
                <a:solidFill>
                  <a:schemeClr val="tx1"/>
                </a:solidFill>
                <a:latin typeface="+mn-lt"/>
              </a:rPr>
              <a:t> </a:t>
            </a:r>
            <a:r>
              <a:rPr lang="de-DE" sz="1800" i="1" dirty="0" err="1">
                <a:solidFill>
                  <a:schemeClr val="tx1"/>
                </a:solidFill>
                <a:latin typeface="+mn-lt"/>
              </a:rPr>
              <a:t>and</a:t>
            </a:r>
            <a:r>
              <a:rPr lang="de-DE" sz="1800" i="1" dirty="0">
                <a:solidFill>
                  <a:schemeClr val="tx1"/>
                </a:solidFill>
                <a:latin typeface="+mn-lt"/>
              </a:rPr>
              <a:t> CD </a:t>
            </a:r>
            <a:r>
              <a:rPr lang="de-DE" sz="1800" i="1" dirty="0" err="1">
                <a:solidFill>
                  <a:schemeClr val="tx1"/>
                </a:solidFill>
                <a:latin typeface="+mn-lt"/>
              </a:rPr>
              <a:t>player</a:t>
            </a:r>
            <a:r>
              <a:rPr lang="de-DE" sz="1800" i="1" dirty="0">
                <a:solidFill>
                  <a:schemeClr val="tx1"/>
                </a:solidFill>
                <a:latin typeface="+mn-lt"/>
              </a:rPr>
              <a:t>. </a:t>
            </a:r>
            <a:r>
              <a:rPr lang="uk-UA" sz="1800" dirty="0"/>
              <a:t/>
            </a:r>
            <a:br>
              <a:rPr lang="uk-UA" sz="1800" dirty="0"/>
            </a:br>
            <a:r>
              <a:rPr lang="de-DE" sz="1800" dirty="0"/>
              <a:t/>
            </a:r>
            <a:br>
              <a:rPr lang="de-DE" sz="1800" dirty="0"/>
            </a:br>
            <a:r>
              <a:rPr lang="ru-RU" sz="1800" dirty="0" err="1" smtClean="0"/>
              <a:t>Використання</a:t>
            </a:r>
            <a:r>
              <a:rPr lang="ru-RU" sz="1800" dirty="0" smtClean="0"/>
              <a:t> </a:t>
            </a:r>
            <a:r>
              <a:rPr lang="ru-RU" sz="1800" dirty="0" err="1" smtClean="0"/>
              <a:t>стилістично-нейтральної</a:t>
            </a:r>
            <a:r>
              <a:rPr lang="ru-RU" sz="1800" dirty="0" smtClean="0"/>
              <a:t> </a:t>
            </a:r>
            <a:r>
              <a:rPr lang="ru-RU" sz="1800" dirty="0"/>
              <a:t>лексики:</a:t>
            </a:r>
            <a:br>
              <a:rPr lang="ru-RU" sz="1800" dirty="0"/>
            </a:br>
            <a:r>
              <a:rPr lang="ru-RU" sz="1800" i="1" dirty="0" smtClean="0">
                <a:solidFill>
                  <a:schemeClr val="tx1"/>
                </a:solidFill>
                <a:latin typeface="+mn-lt"/>
              </a:rPr>
              <a:t>-</a:t>
            </a:r>
            <a:r>
              <a:rPr lang="ru-RU" sz="1800" i="1" dirty="0" smtClean="0">
                <a:latin typeface="+mn-lt"/>
              </a:rPr>
              <a:t> </a:t>
            </a:r>
            <a:r>
              <a:rPr lang="de-DE" sz="1800" i="1" dirty="0" smtClean="0">
                <a:solidFill>
                  <a:schemeClr val="tx1"/>
                </a:solidFill>
                <a:latin typeface="+mn-lt"/>
              </a:rPr>
              <a:t>Gillette</a:t>
            </a:r>
            <a:r>
              <a:rPr lang="de-DE" sz="1800" i="1" dirty="0">
                <a:solidFill>
                  <a:schemeClr val="tx1"/>
                </a:solidFill>
                <a:latin typeface="+mn-lt"/>
              </a:rPr>
              <a:t>. The Best a Man Can </a:t>
            </a:r>
            <a:r>
              <a:rPr lang="de-DE" sz="1800" i="1" dirty="0" err="1">
                <a:solidFill>
                  <a:schemeClr val="tx1"/>
                </a:solidFill>
                <a:latin typeface="+mn-lt"/>
              </a:rPr>
              <a:t>Get</a:t>
            </a:r>
            <a:r>
              <a:rPr lang="de-DE" sz="1800" i="1" dirty="0">
                <a:solidFill>
                  <a:schemeClr val="tx1"/>
                </a:solidFill>
                <a:latin typeface="+mn-lt"/>
              </a:rPr>
              <a:t>.</a:t>
            </a:r>
            <a:r>
              <a:rPr lang="de-DE" sz="1800" dirty="0"/>
              <a:t/>
            </a:r>
            <a:br>
              <a:rPr lang="de-DE" sz="1800" dirty="0"/>
            </a:br>
            <a:r>
              <a:rPr lang="uk-UA" sz="1800" dirty="0"/>
              <a:t/>
            </a:r>
            <a:br>
              <a:rPr lang="uk-UA" sz="1800" dirty="0"/>
            </a:br>
            <a:r>
              <a:rPr lang="uk-UA" sz="1800" dirty="0" smtClean="0"/>
              <a:t>Застосування </a:t>
            </a:r>
            <a:r>
              <a:rPr lang="ru-RU" sz="1800" dirty="0" err="1" smtClean="0"/>
              <a:t>сленгізмів</a:t>
            </a:r>
            <a:r>
              <a:rPr lang="ru-RU" sz="1800" dirty="0" smtClean="0"/>
              <a:t> </a:t>
            </a:r>
            <a:r>
              <a:rPr lang="ru-RU" sz="1800" dirty="0"/>
              <a:t>та </a:t>
            </a:r>
            <a:r>
              <a:rPr lang="ru-RU" sz="1800" dirty="0" err="1"/>
              <a:t>колоквіалізмів</a:t>
            </a:r>
            <a:r>
              <a:rPr lang="ru-RU" sz="1800" dirty="0"/>
              <a:t>:</a:t>
            </a:r>
            <a:r>
              <a:rPr lang="ru-RU" sz="1800" i="1" dirty="0">
                <a:latin typeface="+mn-lt"/>
              </a:rPr>
              <a:t/>
            </a:r>
            <a:br>
              <a:rPr lang="ru-RU" sz="1800" i="1" dirty="0">
                <a:latin typeface="+mn-lt"/>
              </a:rPr>
            </a:br>
            <a:r>
              <a:rPr lang="ru-RU" sz="1800" i="1" dirty="0" smtClean="0">
                <a:solidFill>
                  <a:schemeClr val="tx1"/>
                </a:solidFill>
                <a:latin typeface="+mn-lt"/>
              </a:rPr>
              <a:t>-</a:t>
            </a:r>
            <a:r>
              <a:rPr lang="ru-RU" sz="1800" i="1" dirty="0" smtClean="0">
                <a:latin typeface="+mn-lt"/>
              </a:rPr>
              <a:t> </a:t>
            </a:r>
            <a:r>
              <a:rPr lang="de-DE" sz="1800" i="1" dirty="0" err="1" smtClean="0">
                <a:solidFill>
                  <a:schemeClr val="tx1"/>
                </a:solidFill>
                <a:latin typeface="+mn-lt"/>
              </a:rPr>
              <a:t>We</a:t>
            </a:r>
            <a:r>
              <a:rPr lang="de-DE" sz="1800" i="1" dirty="0" smtClean="0">
                <a:solidFill>
                  <a:schemeClr val="tx1"/>
                </a:solidFill>
                <a:latin typeface="+mn-lt"/>
              </a:rPr>
              <a:t> </a:t>
            </a:r>
            <a:r>
              <a:rPr lang="de-DE" sz="1800" i="1" dirty="0" err="1">
                <a:solidFill>
                  <a:schemeClr val="tx1"/>
                </a:solidFill>
                <a:latin typeface="+mn-lt"/>
              </a:rPr>
              <a:t>drink</a:t>
            </a:r>
            <a:r>
              <a:rPr lang="de-DE" sz="1800" i="1" dirty="0">
                <a:solidFill>
                  <a:schemeClr val="tx1"/>
                </a:solidFill>
                <a:latin typeface="+mn-lt"/>
              </a:rPr>
              <a:t> all </a:t>
            </a:r>
            <a:r>
              <a:rPr lang="de-DE" sz="1800" i="1" dirty="0" err="1">
                <a:solidFill>
                  <a:schemeClr val="tx1"/>
                </a:solidFill>
                <a:latin typeface="+mn-lt"/>
              </a:rPr>
              <a:t>we</a:t>
            </a:r>
            <a:r>
              <a:rPr lang="de-DE" sz="1800" i="1" dirty="0">
                <a:solidFill>
                  <a:schemeClr val="tx1"/>
                </a:solidFill>
                <a:latin typeface="+mn-lt"/>
              </a:rPr>
              <a:t> </a:t>
            </a:r>
            <a:r>
              <a:rPr lang="de-DE" sz="1800" i="1" dirty="0" err="1">
                <a:solidFill>
                  <a:schemeClr val="tx1"/>
                </a:solidFill>
                <a:latin typeface="+mn-lt"/>
              </a:rPr>
              <a:t>can</a:t>
            </a:r>
            <a:r>
              <a:rPr lang="de-DE" sz="1800" i="1" dirty="0">
                <a:solidFill>
                  <a:schemeClr val="tx1"/>
                </a:solidFill>
                <a:latin typeface="+mn-lt"/>
              </a:rPr>
              <a:t>. The </a:t>
            </a:r>
            <a:r>
              <a:rPr lang="de-DE" sz="1800" i="1" dirty="0" err="1">
                <a:solidFill>
                  <a:schemeClr val="tx1"/>
                </a:solidFill>
                <a:latin typeface="+mn-lt"/>
              </a:rPr>
              <a:t>rest</a:t>
            </a:r>
            <a:r>
              <a:rPr lang="de-DE" sz="1800" i="1" dirty="0">
                <a:solidFill>
                  <a:schemeClr val="tx1"/>
                </a:solidFill>
                <a:latin typeface="+mn-lt"/>
              </a:rPr>
              <a:t> </a:t>
            </a:r>
            <a:r>
              <a:rPr lang="de-DE" sz="1800" i="1" dirty="0" err="1">
                <a:solidFill>
                  <a:schemeClr val="tx1"/>
                </a:solidFill>
                <a:latin typeface="+mn-lt"/>
              </a:rPr>
              <a:t>we</a:t>
            </a:r>
            <a:r>
              <a:rPr lang="de-DE" sz="1800" i="1" dirty="0">
                <a:solidFill>
                  <a:schemeClr val="tx1"/>
                </a:solidFill>
                <a:latin typeface="+mn-lt"/>
              </a:rPr>
              <a:t> </a:t>
            </a:r>
            <a:r>
              <a:rPr lang="de-DE" sz="1800" i="1" dirty="0" err="1">
                <a:solidFill>
                  <a:schemeClr val="tx1"/>
                </a:solidFill>
                <a:latin typeface="+mn-lt"/>
              </a:rPr>
              <a:t>sell</a:t>
            </a:r>
            <a:r>
              <a:rPr lang="de-DE" sz="1800" i="1" dirty="0">
                <a:solidFill>
                  <a:schemeClr val="tx1"/>
                </a:solidFill>
                <a:latin typeface="+mn-lt"/>
              </a:rPr>
              <a:t> (Bud).</a:t>
            </a:r>
            <a:br>
              <a:rPr lang="de-DE" sz="1800" i="1" dirty="0">
                <a:solidFill>
                  <a:schemeClr val="tx1"/>
                </a:solidFill>
                <a:latin typeface="+mn-lt"/>
              </a:rPr>
            </a:br>
            <a:r>
              <a:rPr lang="uk-UA" sz="1800" i="1" dirty="0" smtClean="0">
                <a:solidFill>
                  <a:schemeClr val="tx1"/>
                </a:solidFill>
                <a:latin typeface="+mn-lt"/>
              </a:rPr>
              <a:t>- </a:t>
            </a:r>
            <a:r>
              <a:rPr lang="de-DE" sz="1800" i="1" dirty="0" err="1" smtClean="0">
                <a:solidFill>
                  <a:schemeClr val="tx1"/>
                </a:solidFill>
                <a:latin typeface="+mn-lt"/>
              </a:rPr>
              <a:t>One</a:t>
            </a:r>
            <a:r>
              <a:rPr lang="de-DE" sz="1800" i="1" dirty="0" smtClean="0">
                <a:solidFill>
                  <a:schemeClr val="tx1"/>
                </a:solidFill>
                <a:latin typeface="+mn-lt"/>
              </a:rPr>
              <a:t> </a:t>
            </a:r>
            <a:r>
              <a:rPr lang="de-DE" sz="1800" i="1" dirty="0">
                <a:solidFill>
                  <a:schemeClr val="tx1"/>
                </a:solidFill>
                <a:latin typeface="+mn-lt"/>
              </a:rPr>
              <a:t>man’s </a:t>
            </a:r>
            <a:r>
              <a:rPr lang="de-DE" sz="1800" i="1" dirty="0" err="1">
                <a:solidFill>
                  <a:schemeClr val="tx1"/>
                </a:solidFill>
                <a:latin typeface="+mn-lt"/>
              </a:rPr>
              <a:t>trouble</a:t>
            </a:r>
            <a:r>
              <a:rPr lang="de-DE" sz="1800" i="1" dirty="0">
                <a:solidFill>
                  <a:schemeClr val="tx1"/>
                </a:solidFill>
                <a:latin typeface="+mn-lt"/>
              </a:rPr>
              <a:t> </a:t>
            </a:r>
            <a:r>
              <a:rPr lang="de-DE" sz="1800" i="1" dirty="0" err="1">
                <a:solidFill>
                  <a:schemeClr val="tx1"/>
                </a:solidFill>
                <a:latin typeface="+mn-lt"/>
              </a:rPr>
              <a:t>is</a:t>
            </a:r>
            <a:r>
              <a:rPr lang="de-DE" sz="1800" i="1" dirty="0">
                <a:solidFill>
                  <a:schemeClr val="tx1"/>
                </a:solidFill>
                <a:latin typeface="+mn-lt"/>
              </a:rPr>
              <a:t> </a:t>
            </a:r>
            <a:r>
              <a:rPr lang="de-DE" sz="1800" i="1" dirty="0" err="1">
                <a:solidFill>
                  <a:schemeClr val="tx1"/>
                </a:solidFill>
                <a:latin typeface="+mn-lt"/>
              </a:rPr>
              <a:t>another</a:t>
            </a:r>
            <a:r>
              <a:rPr lang="de-DE" sz="1800" i="1" dirty="0">
                <a:solidFill>
                  <a:schemeClr val="tx1"/>
                </a:solidFill>
                <a:latin typeface="+mn-lt"/>
              </a:rPr>
              <a:t> man’s </a:t>
            </a:r>
            <a:r>
              <a:rPr lang="de-DE" sz="1800" i="1" dirty="0" err="1">
                <a:solidFill>
                  <a:schemeClr val="tx1"/>
                </a:solidFill>
                <a:latin typeface="+mn-lt"/>
              </a:rPr>
              <a:t>delight</a:t>
            </a:r>
            <a:r>
              <a:rPr lang="de-DE" sz="1800" i="1" dirty="0">
                <a:solidFill>
                  <a:schemeClr val="tx1"/>
                </a:solidFill>
                <a:latin typeface="+mn-lt"/>
              </a:rPr>
              <a:t>! The </a:t>
            </a:r>
            <a:r>
              <a:rPr lang="de-DE" sz="1800" i="1" dirty="0" err="1">
                <a:solidFill>
                  <a:schemeClr val="tx1"/>
                </a:solidFill>
                <a:latin typeface="+mn-lt"/>
              </a:rPr>
              <a:t>sale</a:t>
            </a:r>
            <a:r>
              <a:rPr lang="de-DE" sz="1800" i="1" dirty="0">
                <a:solidFill>
                  <a:schemeClr val="tx1"/>
                </a:solidFill>
                <a:latin typeface="+mn-lt"/>
              </a:rPr>
              <a:t> </a:t>
            </a:r>
            <a:r>
              <a:rPr lang="de-DE" sz="1800" i="1" dirty="0" err="1">
                <a:solidFill>
                  <a:schemeClr val="tx1"/>
                </a:solidFill>
                <a:latin typeface="+mn-lt"/>
              </a:rPr>
              <a:t>is</a:t>
            </a:r>
            <a:r>
              <a:rPr lang="de-DE" sz="1800" i="1" dirty="0">
                <a:solidFill>
                  <a:schemeClr val="tx1"/>
                </a:solidFill>
                <a:latin typeface="+mn-lt"/>
              </a:rPr>
              <a:t> </a:t>
            </a:r>
            <a:r>
              <a:rPr lang="de-DE" sz="1800" i="1" dirty="0" err="1">
                <a:solidFill>
                  <a:schemeClr val="tx1"/>
                </a:solidFill>
                <a:latin typeface="+mn-lt"/>
              </a:rPr>
              <a:t>now</a:t>
            </a:r>
            <a:r>
              <a:rPr lang="de-DE" sz="1800" i="1" dirty="0">
                <a:solidFill>
                  <a:schemeClr val="tx1"/>
                </a:solidFill>
                <a:latin typeface="+mn-lt"/>
              </a:rPr>
              <a:t> on!</a:t>
            </a:r>
            <a:r>
              <a:rPr lang="de-DE" sz="1600" dirty="0">
                <a:solidFill>
                  <a:schemeClr val="tx1"/>
                </a:solidFill>
              </a:rPr>
              <a:t/>
            </a:r>
            <a:br>
              <a:rPr lang="de-DE" sz="1600" dirty="0">
                <a:solidFill>
                  <a:schemeClr val="tx1"/>
                </a:solidFill>
              </a:rPr>
            </a:br>
            <a:endParaRPr lang="ru-RU" sz="1600" dirty="0">
              <a:solidFill>
                <a:schemeClr val="tx1"/>
              </a:solidFill>
            </a:endParaRPr>
          </a:p>
        </p:txBody>
      </p:sp>
    </p:spTree>
    <p:extLst>
      <p:ext uri="{BB962C8B-B14F-4D97-AF65-F5344CB8AC3E}">
        <p14:creationId xmlns:p14="http://schemas.microsoft.com/office/powerpoint/2010/main" val="1907412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ДЯКУЮ ЗА УВАГУ!</a:t>
            </a:r>
            <a:endParaRPr lang="ru-RU" dirty="0"/>
          </a:p>
        </p:txBody>
      </p:sp>
      <p:sp>
        <p:nvSpPr>
          <p:cNvPr id="3" name="TextBox 2"/>
          <p:cNvSpPr txBox="1"/>
          <p:nvPr/>
        </p:nvSpPr>
        <p:spPr>
          <a:xfrm>
            <a:off x="4644008" y="6237312"/>
            <a:ext cx="4104456" cy="369332"/>
          </a:xfrm>
          <a:prstGeom prst="rect">
            <a:avLst/>
          </a:prstGeom>
          <a:noFill/>
        </p:spPr>
        <p:txBody>
          <a:bodyPr wrap="square" rtlCol="0">
            <a:spAutoFit/>
          </a:bodyPr>
          <a:lstStyle/>
          <a:p>
            <a:pPr algn="r"/>
            <a:r>
              <a:rPr lang="uk-UA" dirty="0" smtClean="0">
                <a:latin typeface="+mj-lt"/>
              </a:rPr>
              <a:t>КОРОТУН АНАСТАСІЯ, ПР-51</a:t>
            </a:r>
            <a:endParaRPr lang="ru-RU" dirty="0">
              <a:latin typeface="+mj-lt"/>
            </a:endParaRPr>
          </a:p>
        </p:txBody>
      </p:sp>
    </p:spTree>
    <p:extLst>
      <p:ext uri="{BB962C8B-B14F-4D97-AF65-F5344CB8AC3E}">
        <p14:creationId xmlns:p14="http://schemas.microsoft.com/office/powerpoint/2010/main" val="3041450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548680"/>
            <a:ext cx="7632848" cy="5544616"/>
          </a:xfrm>
          <a:solidFill>
            <a:srgbClr val="FFC000"/>
          </a:solidFill>
        </p:spPr>
        <p:txBody>
          <a:bodyPr>
            <a:noAutofit/>
          </a:bodyPr>
          <a:lstStyle/>
          <a:p>
            <a:pPr algn="l"/>
            <a:r>
              <a:rPr lang="ru-RU" sz="1800" b="1" spc="50" dirty="0" err="1">
                <a:latin typeface="Times New Roman" panose="02020603050405020304" pitchFamily="18" charset="0"/>
                <a:cs typeface="Times New Roman" panose="02020603050405020304" pitchFamily="18" charset="0"/>
              </a:rPr>
              <a:t>Актуальність</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дослідження</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гендерних</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стереотипів</a:t>
            </a:r>
            <a:r>
              <a:rPr lang="ru-RU" sz="1800" spc="50" dirty="0">
                <a:latin typeface="Times New Roman" panose="02020603050405020304" pitchFamily="18" charset="0"/>
                <a:cs typeface="Times New Roman" panose="02020603050405020304" pitchFamily="18" charset="0"/>
              </a:rPr>
              <a:t> у </a:t>
            </a:r>
            <a:r>
              <a:rPr lang="ru-RU" sz="1800" spc="50" dirty="0" err="1">
                <a:latin typeface="Times New Roman" panose="02020603050405020304" pitchFamily="18" charset="0"/>
                <a:cs typeface="Times New Roman" panose="02020603050405020304" pitchFamily="18" charset="0"/>
              </a:rPr>
              <a:t>рекламі</a:t>
            </a:r>
            <a:r>
              <a:rPr lang="ru-RU" sz="1800" spc="50" dirty="0">
                <a:latin typeface="Times New Roman" panose="02020603050405020304" pitchFamily="18" charset="0"/>
                <a:cs typeface="Times New Roman" panose="02020603050405020304" pitchFamily="18" charset="0"/>
              </a:rPr>
              <a:t>, яку в </a:t>
            </a:r>
            <a:r>
              <a:rPr lang="ru-RU" sz="1800" spc="50" dirty="0" err="1">
                <a:latin typeface="Times New Roman" panose="02020603050405020304" pitchFamily="18" charset="0"/>
                <a:cs typeface="Times New Roman" panose="02020603050405020304" pitchFamily="18" charset="0"/>
              </a:rPr>
              <a:t>розвинутих</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країнах</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називають</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п’ятою</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владою</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зумовлена</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необхідністю</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вивчення</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рекламних</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повідомлень</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із</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позицій</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гендерної</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лінгвістики</a:t>
            </a:r>
            <a:r>
              <a:rPr lang="ru-RU" sz="1800" spc="50" dirty="0">
                <a:latin typeface="Times New Roman" panose="02020603050405020304" pitchFamily="18" charset="0"/>
                <a:cs typeface="Times New Roman" panose="02020603050405020304" pitchFamily="18" charset="0"/>
              </a:rPr>
              <a:t> як у </a:t>
            </a:r>
            <a:r>
              <a:rPr lang="ru-RU" sz="1800" spc="50" dirty="0" err="1">
                <a:latin typeface="Times New Roman" panose="02020603050405020304" pitchFamily="18" charset="0"/>
                <a:cs typeface="Times New Roman" panose="02020603050405020304" pitchFamily="18" charset="0"/>
              </a:rPr>
              <a:t>плані</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їх</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гендерної</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актуалізації</a:t>
            </a:r>
            <a:r>
              <a:rPr lang="ru-RU" sz="1800" spc="50" dirty="0">
                <a:latin typeface="Times New Roman" panose="02020603050405020304" pitchFamily="18" charset="0"/>
                <a:cs typeface="Times New Roman" panose="02020603050405020304" pitchFamily="18" charset="0"/>
              </a:rPr>
              <a:t>, так і в </a:t>
            </a:r>
            <a:r>
              <a:rPr lang="ru-RU" sz="1800" spc="50" dirty="0" err="1">
                <a:latin typeface="Times New Roman" panose="02020603050405020304" pitchFamily="18" charset="0"/>
                <a:cs typeface="Times New Roman" panose="02020603050405020304" pitchFamily="18" charset="0"/>
              </a:rPr>
              <a:t>аспекті</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прояву</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мовної</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особистості</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чоловіка</a:t>
            </a:r>
            <a:r>
              <a:rPr lang="ru-RU" sz="1800" spc="50" dirty="0">
                <a:latin typeface="Times New Roman" panose="02020603050405020304" pitchFamily="18" charset="0"/>
                <a:cs typeface="Times New Roman" panose="02020603050405020304" pitchFamily="18" charset="0"/>
              </a:rPr>
              <a:t> й </a:t>
            </a:r>
            <a:r>
              <a:rPr lang="ru-RU" sz="1800" spc="50" dirty="0" err="1">
                <a:latin typeface="Times New Roman" panose="02020603050405020304" pitchFamily="18" charset="0"/>
                <a:cs typeface="Times New Roman" panose="02020603050405020304" pitchFamily="18" charset="0"/>
              </a:rPr>
              <a:t>жінки</a:t>
            </a:r>
            <a:r>
              <a:rPr lang="ru-RU" sz="1800" spc="50" dirty="0">
                <a:latin typeface="Times New Roman" panose="02020603050405020304" pitchFamily="18" charset="0"/>
                <a:cs typeface="Times New Roman" panose="02020603050405020304" pitchFamily="18" charset="0"/>
              </a:rPr>
              <a:t> в рекламному </a:t>
            </a:r>
            <a:r>
              <a:rPr lang="ru-RU" sz="1800" spc="50" dirty="0" err="1">
                <a:latin typeface="Times New Roman" panose="02020603050405020304" pitchFamily="18" charset="0"/>
                <a:cs typeface="Times New Roman" panose="02020603050405020304" pitchFamily="18" charset="0"/>
              </a:rPr>
              <a:t>тексті</a:t>
            </a:r>
            <a:r>
              <a:rPr lang="ru-RU" sz="1800" spc="50" dirty="0">
                <a:latin typeface="Times New Roman" panose="02020603050405020304" pitchFamily="18" charset="0"/>
                <a:cs typeface="Times New Roman" panose="02020603050405020304" pitchFamily="18" charset="0"/>
              </a:rPr>
              <a:t> як </a:t>
            </a:r>
            <a:r>
              <a:rPr lang="ru-RU" sz="1800" spc="50" dirty="0" err="1">
                <a:latin typeface="Times New Roman" panose="02020603050405020304" pitchFamily="18" charset="0"/>
                <a:cs typeface="Times New Roman" panose="02020603050405020304" pitchFamily="18" charset="0"/>
              </a:rPr>
              <a:t>відображення</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гендерної</a:t>
            </a:r>
            <a:r>
              <a:rPr lang="ru-RU" sz="1800" spc="50" dirty="0">
                <a:latin typeface="Times New Roman" panose="02020603050405020304" pitchFamily="18" charset="0"/>
                <a:cs typeface="Times New Roman" panose="02020603050405020304" pitchFamily="18" charset="0"/>
              </a:rPr>
              <a:t> </a:t>
            </a:r>
            <a:r>
              <a:rPr lang="ru-RU" sz="1800" spc="50" dirty="0" err="1" smtClean="0">
                <a:latin typeface="Times New Roman" panose="02020603050405020304" pitchFamily="18" charset="0"/>
                <a:cs typeface="Times New Roman" panose="02020603050405020304" pitchFamily="18" charset="0"/>
              </a:rPr>
              <a:t>картини</a:t>
            </a:r>
            <a:r>
              <a:rPr lang="ru-RU" sz="1800" spc="50" dirty="0" smtClean="0">
                <a:latin typeface="Times New Roman" panose="02020603050405020304" pitchFamily="18" charset="0"/>
                <a:cs typeface="Times New Roman" panose="02020603050405020304" pitchFamily="18" charset="0"/>
              </a:rPr>
              <a:t> </a:t>
            </a:r>
            <a:r>
              <a:rPr lang="ru-RU" sz="1800" spc="50" dirty="0" err="1" smtClean="0">
                <a:latin typeface="Times New Roman" panose="02020603050405020304" pitchFamily="18" charset="0"/>
                <a:cs typeface="Times New Roman" panose="02020603050405020304" pitchFamily="18" charset="0"/>
              </a:rPr>
              <a:t>світу</a:t>
            </a:r>
            <a:r>
              <a:rPr lang="ru-RU" sz="1800" spc="50" dirty="0">
                <a:latin typeface="Times New Roman" panose="02020603050405020304" pitchFamily="18" charset="0"/>
                <a:cs typeface="Times New Roman" panose="02020603050405020304" pitchFamily="18" charset="0"/>
              </a:rPr>
              <a:t>. </a:t>
            </a:r>
            <a:br>
              <a:rPr lang="ru-RU" sz="1800" spc="50" dirty="0">
                <a:latin typeface="Times New Roman" panose="02020603050405020304" pitchFamily="18" charset="0"/>
                <a:cs typeface="Times New Roman" panose="02020603050405020304" pitchFamily="18" charset="0"/>
              </a:rPr>
            </a:br>
            <a:r>
              <a:rPr lang="ru-RU" sz="1800" spc="50" dirty="0" smtClean="0">
                <a:latin typeface="Times New Roman" panose="02020603050405020304" pitchFamily="18" charset="0"/>
                <a:cs typeface="Times New Roman" panose="02020603050405020304" pitchFamily="18" charset="0"/>
              </a:rPr>
              <a:t/>
            </a:r>
            <a:br>
              <a:rPr lang="ru-RU" sz="1800" spc="50" dirty="0" smtClean="0">
                <a:latin typeface="Times New Roman" panose="02020603050405020304" pitchFamily="18" charset="0"/>
                <a:cs typeface="Times New Roman" panose="02020603050405020304" pitchFamily="18" charset="0"/>
              </a:rPr>
            </a:br>
            <a:r>
              <a:rPr lang="ru-RU" sz="1800" b="1" spc="50" dirty="0" err="1" smtClean="0">
                <a:latin typeface="Times New Roman" panose="02020603050405020304" pitchFamily="18" charset="0"/>
                <a:cs typeface="Times New Roman" panose="02020603050405020304" pitchFamily="18" charset="0"/>
              </a:rPr>
              <a:t>Об’єктом</a:t>
            </a:r>
            <a:r>
              <a:rPr lang="ru-RU" sz="1800" spc="50" dirty="0" smtClean="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дослідження</a:t>
            </a:r>
            <a:r>
              <a:rPr lang="ru-RU" sz="1800" spc="50" dirty="0">
                <a:latin typeface="Times New Roman" panose="02020603050405020304" pitchFamily="18" charset="0"/>
                <a:cs typeface="Times New Roman" panose="02020603050405020304" pitchFamily="18" charset="0"/>
              </a:rPr>
              <a:t> є </a:t>
            </a:r>
            <a:r>
              <a:rPr lang="ru-RU" sz="1800" spc="50" dirty="0" err="1">
                <a:latin typeface="Times New Roman" panose="02020603050405020304" pitchFamily="18" charset="0"/>
                <a:cs typeface="Times New Roman" panose="02020603050405020304" pitchFamily="18" charset="0"/>
              </a:rPr>
              <a:t>англомовні</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рекламні</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тексти</a:t>
            </a:r>
            <a:r>
              <a:rPr lang="ru-RU" sz="1800" spc="50" dirty="0">
                <a:latin typeface="Times New Roman" panose="02020603050405020304" pitchFamily="18" charset="0"/>
                <a:cs typeface="Times New Roman" panose="02020603050405020304" pitchFamily="18" charset="0"/>
              </a:rPr>
              <a:t>. </a:t>
            </a:r>
            <a:r>
              <a:rPr lang="ru-RU" sz="1800" spc="50" dirty="0" smtClean="0">
                <a:latin typeface="Times New Roman" panose="02020603050405020304" pitchFamily="18" charset="0"/>
                <a:cs typeface="Times New Roman" panose="02020603050405020304" pitchFamily="18" charset="0"/>
              </a:rPr>
              <a:t/>
            </a:r>
            <a:br>
              <a:rPr lang="ru-RU" sz="1800" spc="50" dirty="0" smtClean="0">
                <a:latin typeface="Times New Roman" panose="02020603050405020304" pitchFamily="18" charset="0"/>
                <a:cs typeface="Times New Roman" panose="02020603050405020304" pitchFamily="18" charset="0"/>
              </a:rPr>
            </a:br>
            <a:r>
              <a:rPr lang="ru-RU" sz="1800" spc="50" dirty="0" smtClean="0">
                <a:latin typeface="Times New Roman" panose="02020603050405020304" pitchFamily="18" charset="0"/>
                <a:cs typeface="Times New Roman" panose="02020603050405020304" pitchFamily="18" charset="0"/>
              </a:rPr>
              <a:t/>
            </a:r>
            <a:br>
              <a:rPr lang="ru-RU" sz="1800" spc="50" dirty="0" smtClean="0">
                <a:latin typeface="Times New Roman" panose="02020603050405020304" pitchFamily="18" charset="0"/>
                <a:cs typeface="Times New Roman" panose="02020603050405020304" pitchFamily="18" charset="0"/>
              </a:rPr>
            </a:br>
            <a:r>
              <a:rPr lang="ru-RU" sz="1800" b="1" spc="50" dirty="0" smtClean="0">
                <a:latin typeface="Times New Roman" panose="02020603050405020304" pitchFamily="18" charset="0"/>
                <a:cs typeface="Times New Roman" panose="02020603050405020304" pitchFamily="18" charset="0"/>
              </a:rPr>
              <a:t>Предмет</a:t>
            </a:r>
            <a:r>
              <a:rPr lang="ru-RU" sz="1800" spc="50" dirty="0" smtClean="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дослідження</a:t>
            </a:r>
            <a:r>
              <a:rPr lang="ru-RU" sz="1800" spc="50" dirty="0">
                <a:latin typeface="Times New Roman" panose="02020603050405020304" pitchFamily="18" charset="0"/>
                <a:cs typeface="Times New Roman" panose="02020603050405020304" pitchFamily="18" charset="0"/>
              </a:rPr>
              <a:t> – гендерна </a:t>
            </a:r>
            <a:r>
              <a:rPr lang="ru-RU" sz="1800" spc="50" dirty="0" err="1">
                <a:latin typeface="Times New Roman" panose="02020603050405020304" pitchFamily="18" charset="0"/>
                <a:cs typeface="Times New Roman" panose="02020603050405020304" pitchFamily="18" charset="0"/>
              </a:rPr>
              <a:t>маркованість</a:t>
            </a:r>
            <a:r>
              <a:rPr lang="ru-RU" sz="1800" spc="50" dirty="0">
                <a:latin typeface="Times New Roman" panose="02020603050405020304" pitchFamily="18" charset="0"/>
                <a:cs typeface="Times New Roman" panose="02020603050405020304" pitchFamily="18" charset="0"/>
              </a:rPr>
              <a:t> вербального компонента </a:t>
            </a:r>
            <a:r>
              <a:rPr lang="ru-RU" sz="1800" spc="50" dirty="0" err="1">
                <a:latin typeface="Times New Roman" panose="02020603050405020304" pitchFamily="18" charset="0"/>
                <a:cs typeface="Times New Roman" panose="02020603050405020304" pitchFamily="18" charset="0"/>
              </a:rPr>
              <a:t>рекламних</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текстів</a:t>
            </a:r>
            <a:r>
              <a:rPr lang="ru-RU" sz="1800" spc="50" dirty="0">
                <a:latin typeface="Times New Roman" panose="02020603050405020304" pitchFamily="18" charset="0"/>
                <a:cs typeface="Times New Roman" panose="02020603050405020304" pitchFamily="18" charset="0"/>
              </a:rPr>
              <a:t>. </a:t>
            </a:r>
            <a:br>
              <a:rPr lang="ru-RU" sz="1800" spc="50" dirty="0">
                <a:latin typeface="Times New Roman" panose="02020603050405020304" pitchFamily="18" charset="0"/>
                <a:cs typeface="Times New Roman" panose="02020603050405020304" pitchFamily="18" charset="0"/>
              </a:rPr>
            </a:br>
            <a:r>
              <a:rPr lang="ru-RU" sz="1800" spc="50" dirty="0">
                <a:latin typeface="Times New Roman" panose="02020603050405020304" pitchFamily="18" charset="0"/>
                <a:cs typeface="Times New Roman" panose="02020603050405020304" pitchFamily="18" charset="0"/>
              </a:rPr>
              <a:t/>
            </a:r>
            <a:br>
              <a:rPr lang="ru-RU" sz="1800" spc="50" dirty="0">
                <a:latin typeface="Times New Roman" panose="02020603050405020304" pitchFamily="18" charset="0"/>
                <a:cs typeface="Times New Roman" panose="02020603050405020304" pitchFamily="18" charset="0"/>
              </a:rPr>
            </a:br>
            <a:r>
              <a:rPr lang="ru-RU" sz="1800" b="1" spc="50" dirty="0">
                <a:latin typeface="Times New Roman" panose="02020603050405020304" pitchFamily="18" charset="0"/>
                <a:cs typeface="Times New Roman" panose="02020603050405020304" pitchFamily="18" charset="0"/>
              </a:rPr>
              <a:t>Мета</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роботи</a:t>
            </a:r>
            <a:r>
              <a:rPr lang="ru-RU" sz="1800" spc="50" dirty="0">
                <a:latin typeface="Times New Roman" panose="02020603050405020304" pitchFamily="18" charset="0"/>
                <a:cs typeface="Times New Roman" panose="02020603050405020304" pitchFamily="18" charset="0"/>
              </a:rPr>
              <a:t> – </a:t>
            </a:r>
            <a:r>
              <a:rPr lang="ru-RU" sz="1800" spc="50" dirty="0" err="1">
                <a:latin typeface="Times New Roman" panose="02020603050405020304" pitchFamily="18" charset="0"/>
                <a:cs typeface="Times New Roman" panose="02020603050405020304" pitchFamily="18" charset="0"/>
              </a:rPr>
              <a:t>описати</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способи</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вираження</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гендерної</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спрямованості</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реклами</a:t>
            </a:r>
            <a:r>
              <a:rPr lang="ru-RU" sz="1800" spc="50" dirty="0">
                <a:latin typeface="Times New Roman" panose="02020603050405020304" pitchFamily="18" charset="0"/>
                <a:cs typeface="Times New Roman" panose="02020603050405020304" pitchFamily="18" charset="0"/>
              </a:rPr>
              <a:t> і </a:t>
            </a:r>
            <a:r>
              <a:rPr lang="ru-RU" sz="1800" spc="50" dirty="0" err="1">
                <a:latin typeface="Times New Roman" panose="02020603050405020304" pitchFamily="18" charset="0"/>
                <a:cs typeface="Times New Roman" panose="02020603050405020304" pitchFamily="18" charset="0"/>
              </a:rPr>
              <a:t>виявити</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закономірності</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які</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обумовлюють</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вибір</a:t>
            </a:r>
            <a:r>
              <a:rPr lang="ru-RU" sz="1800" spc="50" dirty="0">
                <a:latin typeface="Times New Roman" panose="02020603050405020304" pitchFamily="18" charset="0"/>
                <a:cs typeface="Times New Roman" panose="02020603050405020304" pitchFamily="18" charset="0"/>
              </a:rPr>
              <a:t> тих </a:t>
            </a:r>
            <a:r>
              <a:rPr lang="ru-RU" sz="1800" spc="50" dirty="0" err="1">
                <a:latin typeface="Times New Roman" panose="02020603050405020304" pitchFamily="18" charset="0"/>
                <a:cs typeface="Times New Roman" panose="02020603050405020304" pitchFamily="18" charset="0"/>
              </a:rPr>
              <a:t>чи</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інших</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засобів</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гендерної</a:t>
            </a:r>
            <a:r>
              <a:rPr lang="ru-RU" sz="1800" spc="50" dirty="0">
                <a:latin typeface="Times New Roman" panose="02020603050405020304" pitchFamily="18" charset="0"/>
                <a:cs typeface="Times New Roman" panose="02020603050405020304" pitchFamily="18" charset="0"/>
              </a:rPr>
              <a:t> </a:t>
            </a:r>
            <a:r>
              <a:rPr lang="ru-RU" sz="1800" spc="50" dirty="0" err="1">
                <a:latin typeface="Times New Roman" panose="02020603050405020304" pitchFamily="18" charset="0"/>
                <a:cs typeface="Times New Roman" panose="02020603050405020304" pitchFamily="18" charset="0"/>
              </a:rPr>
              <a:t>орієнтації</a:t>
            </a:r>
            <a:r>
              <a:rPr lang="ru-RU" sz="1800" spc="50" dirty="0">
                <a:latin typeface="Times New Roman" panose="02020603050405020304" pitchFamily="18" charset="0"/>
                <a:cs typeface="Times New Roman" panose="02020603050405020304" pitchFamily="18" charset="0"/>
              </a:rPr>
              <a:t>.</a:t>
            </a: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5952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a:xfrm>
            <a:off x="0" y="116632"/>
            <a:ext cx="8676456" cy="6741368"/>
          </a:xfr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a:lstStyle/>
          <a:p>
            <a:endParaRPr lang="ru-RU" dirty="0"/>
          </a:p>
        </p:txBody>
      </p:sp>
      <p:pic>
        <p:nvPicPr>
          <p:cNvPr id="1026" name="Picture 2" descr="C:\Users\admin\Document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145" y="443359"/>
            <a:ext cx="7961709" cy="5971282"/>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58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260648"/>
            <a:ext cx="8748464" cy="6597352"/>
          </a:xfrm>
          <a:noFill/>
          <a:ln>
            <a:solidFill>
              <a:schemeClr val="bg1"/>
            </a:solidFill>
          </a:ln>
        </p:spPr>
        <p:style>
          <a:lnRef idx="2">
            <a:schemeClr val="accent2"/>
          </a:lnRef>
          <a:fillRef idx="1">
            <a:schemeClr val="lt1"/>
          </a:fillRef>
          <a:effectRef idx="0">
            <a:schemeClr val="accent2"/>
          </a:effectRef>
          <a:fontRef idx="minor">
            <a:schemeClr val="dk1"/>
          </a:fontRef>
        </p:style>
        <p:txBody>
          <a:bodyPr>
            <a:normAutofit/>
          </a:bodyPr>
          <a:lstStyle/>
          <a:p>
            <a:pPr algn="just">
              <a:spcBef>
                <a:spcPts val="600"/>
              </a:spcBef>
            </a:pPr>
            <a:endParaRPr lang="en-US" sz="1600" dirty="0">
              <a:solidFill>
                <a:schemeClr val="accent1">
                  <a:lumMod val="50000"/>
                </a:schemeClr>
              </a:solidFill>
              <a:latin typeface="+mn-lt"/>
              <a:cs typeface="Times New Roman" panose="02020603050405020304" pitchFamily="18" charset="0"/>
            </a:endParaRPr>
          </a:p>
        </p:txBody>
      </p:sp>
      <p:pic>
        <p:nvPicPr>
          <p:cNvPr id="4098" name="Picture 2" descr="C:\Users\admin\Documents\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928" y="2173497"/>
            <a:ext cx="8125082" cy="45365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5928" y="142761"/>
            <a:ext cx="8125082" cy="2062103"/>
          </a:xfrm>
          <a:prstGeom prst="rect">
            <a:avLst/>
          </a:prstGeom>
          <a:noFill/>
        </p:spPr>
        <p:txBody>
          <a:bodyPr wrap="square" rtlCol="0">
            <a:spAutoFit/>
          </a:bodyPr>
          <a:lstStyle/>
          <a:p>
            <a:pPr lvl="0" algn="ctr">
              <a:spcBef>
                <a:spcPts val="600"/>
              </a:spcBef>
              <a:spcAft>
                <a:spcPts val="600"/>
              </a:spcAft>
            </a:pPr>
            <a:r>
              <a:rPr lang="ru-RU" sz="1600" b="1" cap="all" spc="120" dirty="0" smtClean="0">
                <a:solidFill>
                  <a:srgbClr val="7A7A7A">
                    <a:lumMod val="50000"/>
                  </a:srgbClr>
                </a:solidFill>
                <a:cs typeface="Times New Roman" panose="02020603050405020304" pitchFamily="18" charset="0"/>
              </a:rPr>
              <a:t>Гендерно </a:t>
            </a:r>
            <a:r>
              <a:rPr lang="ru-RU" sz="1600" b="1" cap="all" spc="120" dirty="0" err="1">
                <a:solidFill>
                  <a:srgbClr val="7A7A7A">
                    <a:lumMod val="50000"/>
                  </a:srgbClr>
                </a:solidFill>
                <a:cs typeface="Times New Roman" panose="02020603050405020304" pitchFamily="18" charset="0"/>
              </a:rPr>
              <a:t>обумовлені</a:t>
            </a:r>
            <a:r>
              <a:rPr lang="ru-RU" sz="1600" b="1" cap="all" spc="120" dirty="0">
                <a:solidFill>
                  <a:srgbClr val="7A7A7A">
                    <a:lumMod val="50000"/>
                  </a:srgbClr>
                </a:solidFill>
                <a:cs typeface="Times New Roman" panose="02020603050405020304" pitchFamily="18" charset="0"/>
              </a:rPr>
              <a:t> </a:t>
            </a:r>
            <a:r>
              <a:rPr lang="ru-RU" sz="1600" b="1" cap="all" spc="120" dirty="0" err="1">
                <a:solidFill>
                  <a:srgbClr val="7A7A7A">
                    <a:lumMod val="50000"/>
                  </a:srgbClr>
                </a:solidFill>
                <a:cs typeface="Times New Roman" panose="02020603050405020304" pitchFamily="18" charset="0"/>
              </a:rPr>
              <a:t>моделі</a:t>
            </a:r>
            <a:r>
              <a:rPr lang="ru-RU" sz="1600" b="1" cap="all" spc="120" dirty="0">
                <a:solidFill>
                  <a:srgbClr val="7A7A7A">
                    <a:lumMod val="50000"/>
                  </a:srgbClr>
                </a:solidFill>
                <a:cs typeface="Times New Roman" panose="02020603050405020304" pitchFamily="18" charset="0"/>
              </a:rPr>
              <a:t> </a:t>
            </a:r>
            <a:r>
              <a:rPr lang="ru-RU" sz="1600" b="1" cap="all" spc="120" dirty="0" err="1">
                <a:solidFill>
                  <a:srgbClr val="7A7A7A">
                    <a:lumMod val="50000"/>
                  </a:srgbClr>
                </a:solidFill>
                <a:cs typeface="Times New Roman" panose="02020603050405020304" pitchFamily="18" charset="0"/>
              </a:rPr>
              <a:t>поведінки</a:t>
            </a:r>
            <a:r>
              <a:rPr lang="ru-RU" sz="1600" b="1" cap="all" spc="120" dirty="0">
                <a:solidFill>
                  <a:srgbClr val="7A7A7A">
                    <a:lumMod val="50000"/>
                  </a:srgbClr>
                </a:solidFill>
                <a:cs typeface="Times New Roman" panose="02020603050405020304" pitchFamily="18" charset="0"/>
              </a:rPr>
              <a:t> </a:t>
            </a:r>
            <a:r>
              <a:rPr lang="ru-RU" sz="1600" cap="all" spc="120" dirty="0" err="1">
                <a:solidFill>
                  <a:srgbClr val="7A7A7A">
                    <a:lumMod val="50000"/>
                  </a:srgbClr>
                </a:solidFill>
                <a:cs typeface="Times New Roman" panose="02020603050405020304" pitchFamily="18" charset="0"/>
              </a:rPr>
              <a:t>задаються</a:t>
            </a:r>
            <a:r>
              <a:rPr lang="ru-RU" sz="1600" cap="all" spc="120" dirty="0">
                <a:solidFill>
                  <a:srgbClr val="7A7A7A">
                    <a:lumMod val="50000"/>
                  </a:srgbClr>
                </a:solidFill>
                <a:cs typeface="Times New Roman" panose="02020603050405020304" pitchFamily="18" charset="0"/>
              </a:rPr>
              <a:t> не природою, а </a:t>
            </a:r>
            <a:r>
              <a:rPr lang="ru-RU" sz="1600" b="1" cap="all" spc="120" dirty="0" err="1">
                <a:solidFill>
                  <a:srgbClr val="7A7A7A">
                    <a:lumMod val="50000"/>
                  </a:srgbClr>
                </a:solidFill>
                <a:cs typeface="Times New Roman" panose="02020603050405020304" pitchFamily="18" charset="0"/>
              </a:rPr>
              <a:t>конструюються</a:t>
            </a:r>
            <a:r>
              <a:rPr lang="ru-RU" sz="1600" b="1" cap="all" spc="120" dirty="0">
                <a:solidFill>
                  <a:srgbClr val="7A7A7A">
                    <a:lumMod val="50000"/>
                  </a:srgbClr>
                </a:solidFill>
                <a:cs typeface="Times New Roman" panose="02020603050405020304" pitchFamily="18" charset="0"/>
              </a:rPr>
              <a:t> </a:t>
            </a:r>
            <a:r>
              <a:rPr lang="ru-RU" sz="1600" b="1" cap="all" spc="120" dirty="0" err="1">
                <a:solidFill>
                  <a:srgbClr val="7A7A7A">
                    <a:lumMod val="50000"/>
                  </a:srgbClr>
                </a:solidFill>
                <a:cs typeface="Times New Roman" panose="02020603050405020304" pitchFamily="18" charset="0"/>
              </a:rPr>
              <a:t>суспільством</a:t>
            </a:r>
            <a:r>
              <a:rPr lang="ru-RU" sz="1600" cap="all" spc="120" dirty="0">
                <a:solidFill>
                  <a:srgbClr val="7A7A7A">
                    <a:lumMod val="50000"/>
                  </a:srgbClr>
                </a:solidFill>
                <a:cs typeface="Times New Roman" panose="02020603050405020304" pitchFamily="18" charset="0"/>
              </a:rPr>
              <a:t>, </a:t>
            </a:r>
            <a:r>
              <a:rPr lang="ru-RU" sz="1600" cap="all" spc="120" dirty="0" err="1">
                <a:solidFill>
                  <a:srgbClr val="7A7A7A">
                    <a:lumMod val="50000"/>
                  </a:srgbClr>
                </a:solidFill>
                <a:cs typeface="Times New Roman" panose="02020603050405020304" pitchFamily="18" charset="0"/>
              </a:rPr>
              <a:t>встановлюються</a:t>
            </a:r>
            <a:r>
              <a:rPr lang="ru-RU" sz="1600" cap="all" spc="120" dirty="0">
                <a:solidFill>
                  <a:srgbClr val="7A7A7A">
                    <a:lumMod val="50000"/>
                  </a:srgbClr>
                </a:solidFill>
                <a:cs typeface="Times New Roman" panose="02020603050405020304" pitchFamily="18" charset="0"/>
              </a:rPr>
              <a:t> </a:t>
            </a:r>
            <a:r>
              <a:rPr lang="ru-RU" sz="1600" cap="all" spc="120" dirty="0" err="1">
                <a:solidFill>
                  <a:srgbClr val="7A7A7A">
                    <a:lumMod val="50000"/>
                  </a:srgbClr>
                </a:solidFill>
                <a:cs typeface="Times New Roman" panose="02020603050405020304" pitchFamily="18" charset="0"/>
              </a:rPr>
              <a:t>інститутами</a:t>
            </a:r>
            <a:r>
              <a:rPr lang="ru-RU" sz="1600" cap="all" spc="120" dirty="0">
                <a:solidFill>
                  <a:srgbClr val="7A7A7A">
                    <a:lumMod val="50000"/>
                  </a:srgbClr>
                </a:solidFill>
                <a:cs typeface="Times New Roman" panose="02020603050405020304" pitchFamily="18" charset="0"/>
              </a:rPr>
              <a:t> </a:t>
            </a:r>
            <a:r>
              <a:rPr lang="ru-RU" sz="1600" cap="all" spc="120" dirty="0" err="1">
                <a:solidFill>
                  <a:srgbClr val="7A7A7A">
                    <a:lumMod val="50000"/>
                  </a:srgbClr>
                </a:solidFill>
                <a:cs typeface="Times New Roman" panose="02020603050405020304" pitchFamily="18" charset="0"/>
              </a:rPr>
              <a:t>соціального</a:t>
            </a:r>
            <a:r>
              <a:rPr lang="ru-RU" sz="1600" cap="all" spc="120" dirty="0">
                <a:solidFill>
                  <a:srgbClr val="7A7A7A">
                    <a:lumMod val="50000"/>
                  </a:srgbClr>
                </a:solidFill>
                <a:cs typeface="Times New Roman" panose="02020603050405020304" pitchFamily="18" charset="0"/>
              </a:rPr>
              <a:t> контролю й </a:t>
            </a:r>
            <a:r>
              <a:rPr lang="ru-RU" sz="1600" cap="all" spc="120" dirty="0" err="1">
                <a:solidFill>
                  <a:srgbClr val="7A7A7A">
                    <a:lumMod val="50000"/>
                  </a:srgbClr>
                </a:solidFill>
                <a:cs typeface="Times New Roman" panose="02020603050405020304" pitchFamily="18" charset="0"/>
              </a:rPr>
              <a:t>культурними</a:t>
            </a:r>
            <a:r>
              <a:rPr lang="ru-RU" sz="1600" cap="all" spc="120" dirty="0">
                <a:solidFill>
                  <a:srgbClr val="7A7A7A">
                    <a:lumMod val="50000"/>
                  </a:srgbClr>
                </a:solidFill>
                <a:cs typeface="Times New Roman" panose="02020603050405020304" pitchFamily="18" charset="0"/>
              </a:rPr>
              <a:t> </a:t>
            </a:r>
            <a:r>
              <a:rPr lang="ru-RU" sz="1600" cap="all" spc="120" dirty="0" err="1">
                <a:solidFill>
                  <a:srgbClr val="7A7A7A">
                    <a:lumMod val="50000"/>
                  </a:srgbClr>
                </a:solidFill>
                <a:cs typeface="Times New Roman" panose="02020603050405020304" pitchFamily="18" charset="0"/>
              </a:rPr>
              <a:t>традиціями</a:t>
            </a:r>
            <a:r>
              <a:rPr lang="ru-RU" sz="1600" cap="all" spc="120" dirty="0">
                <a:solidFill>
                  <a:srgbClr val="7A7A7A">
                    <a:lumMod val="50000"/>
                  </a:srgbClr>
                </a:solidFill>
                <a:cs typeface="Times New Roman" panose="02020603050405020304" pitchFamily="18" charset="0"/>
              </a:rPr>
              <a:t>, а </a:t>
            </a:r>
            <a:r>
              <a:rPr lang="ru-RU" sz="1600" cap="all" spc="120" dirty="0" err="1">
                <a:solidFill>
                  <a:srgbClr val="7A7A7A">
                    <a:lumMod val="50000"/>
                  </a:srgbClr>
                </a:solidFill>
                <a:cs typeface="Times New Roman" panose="02020603050405020304" pitchFamily="18" charset="0"/>
              </a:rPr>
              <a:t>гендерні</a:t>
            </a:r>
            <a:r>
              <a:rPr lang="ru-RU" sz="1600" cap="all" spc="120" dirty="0">
                <a:solidFill>
                  <a:srgbClr val="7A7A7A">
                    <a:lumMod val="50000"/>
                  </a:srgbClr>
                </a:solidFill>
                <a:cs typeface="Times New Roman" panose="02020603050405020304" pitchFamily="18" charset="0"/>
              </a:rPr>
              <a:t> </a:t>
            </a:r>
            <a:r>
              <a:rPr lang="ru-RU" sz="1600" cap="all" spc="120" dirty="0" err="1">
                <a:solidFill>
                  <a:srgbClr val="7A7A7A">
                    <a:lumMod val="50000"/>
                  </a:srgbClr>
                </a:solidFill>
                <a:cs typeface="Times New Roman" panose="02020603050405020304" pitchFamily="18" charset="0"/>
              </a:rPr>
              <a:t>відносини</a:t>
            </a:r>
            <a:r>
              <a:rPr lang="ru-RU" sz="1600" cap="all" spc="120" dirty="0">
                <a:solidFill>
                  <a:srgbClr val="7A7A7A">
                    <a:lumMod val="50000"/>
                  </a:srgbClr>
                </a:solidFill>
                <a:cs typeface="Times New Roman" panose="02020603050405020304" pitchFamily="18" charset="0"/>
              </a:rPr>
              <a:t> є </a:t>
            </a:r>
            <a:r>
              <a:rPr lang="ru-RU" sz="1600" cap="all" spc="120" dirty="0" err="1">
                <a:solidFill>
                  <a:srgbClr val="7A7A7A">
                    <a:lumMod val="50000"/>
                  </a:srgbClr>
                </a:solidFill>
                <a:cs typeface="Times New Roman" panose="02020603050405020304" pitchFamily="18" charset="0"/>
              </a:rPr>
              <a:t>важливим</a:t>
            </a:r>
            <a:r>
              <a:rPr lang="ru-RU" sz="1600" cap="all" spc="120" dirty="0">
                <a:solidFill>
                  <a:srgbClr val="7A7A7A">
                    <a:lumMod val="50000"/>
                  </a:srgbClr>
                </a:solidFill>
                <a:cs typeface="Times New Roman" panose="02020603050405020304" pitchFamily="18" charset="0"/>
              </a:rPr>
              <a:t> аспектом </a:t>
            </a:r>
            <a:r>
              <a:rPr lang="ru-RU" sz="1600" cap="all" spc="120" dirty="0" err="1">
                <a:solidFill>
                  <a:srgbClr val="7A7A7A">
                    <a:lumMod val="50000"/>
                  </a:srgbClr>
                </a:solidFill>
                <a:cs typeface="Times New Roman" panose="02020603050405020304" pitchFamily="18" charset="0"/>
              </a:rPr>
              <a:t>соціальної</a:t>
            </a:r>
            <a:r>
              <a:rPr lang="ru-RU" sz="1600" cap="all" spc="120" dirty="0">
                <a:solidFill>
                  <a:srgbClr val="7A7A7A">
                    <a:lumMod val="50000"/>
                  </a:srgbClr>
                </a:solidFill>
                <a:cs typeface="Times New Roman" panose="02020603050405020304" pitchFamily="18" charset="0"/>
              </a:rPr>
              <a:t> </a:t>
            </a:r>
            <a:r>
              <a:rPr lang="ru-RU" sz="1600" cap="all" spc="120" dirty="0" err="1">
                <a:solidFill>
                  <a:srgbClr val="7A7A7A">
                    <a:lumMod val="50000"/>
                  </a:srgbClr>
                </a:solidFill>
                <a:cs typeface="Times New Roman" panose="02020603050405020304" pitchFamily="18" charset="0"/>
              </a:rPr>
              <a:t>організації</a:t>
            </a:r>
            <a:r>
              <a:rPr lang="ru-RU" sz="1600" cap="all" spc="120" dirty="0">
                <a:solidFill>
                  <a:srgbClr val="7A7A7A">
                    <a:lumMod val="50000"/>
                  </a:srgbClr>
                </a:solidFill>
                <a:cs typeface="Times New Roman" panose="02020603050405020304" pitchFamily="18" charset="0"/>
              </a:rPr>
              <a:t>. Гендер – </a:t>
            </a:r>
            <a:r>
              <a:rPr lang="ru-RU" sz="1600" cap="all" spc="120" dirty="0" err="1">
                <a:solidFill>
                  <a:srgbClr val="7A7A7A">
                    <a:lumMod val="50000"/>
                  </a:srgbClr>
                </a:solidFill>
                <a:cs typeface="Times New Roman" panose="02020603050405020304" pitchFamily="18" charset="0"/>
              </a:rPr>
              <a:t>це</a:t>
            </a:r>
            <a:r>
              <a:rPr lang="ru-RU" sz="1600" cap="all" spc="120" dirty="0">
                <a:solidFill>
                  <a:srgbClr val="7A7A7A">
                    <a:lumMod val="50000"/>
                  </a:srgbClr>
                </a:solidFill>
                <a:cs typeface="Times New Roman" panose="02020603050405020304" pitchFamily="18" charset="0"/>
              </a:rPr>
              <a:t> </a:t>
            </a:r>
            <a:r>
              <a:rPr lang="ru-RU" sz="1600" cap="all" spc="120" dirty="0" err="1">
                <a:solidFill>
                  <a:srgbClr val="7A7A7A">
                    <a:lumMod val="50000"/>
                  </a:srgbClr>
                </a:solidFill>
                <a:cs typeface="Times New Roman" panose="02020603050405020304" pitchFamily="18" charset="0"/>
              </a:rPr>
              <a:t>базова</a:t>
            </a:r>
            <a:r>
              <a:rPr lang="ru-RU" sz="1600" cap="all" spc="120" dirty="0">
                <a:solidFill>
                  <a:srgbClr val="7A7A7A">
                    <a:lumMod val="50000"/>
                  </a:srgbClr>
                </a:solidFill>
                <a:cs typeface="Times New Roman" panose="02020603050405020304" pitchFamily="18" charset="0"/>
              </a:rPr>
              <a:t> </a:t>
            </a:r>
            <a:r>
              <a:rPr lang="ru-RU" sz="1600" cap="all" spc="120" dirty="0" err="1">
                <a:solidFill>
                  <a:srgbClr val="7A7A7A">
                    <a:lumMod val="50000"/>
                  </a:srgbClr>
                </a:solidFill>
                <a:cs typeface="Times New Roman" panose="02020603050405020304" pitchFamily="18" charset="0"/>
              </a:rPr>
              <a:t>ідентичність</a:t>
            </a:r>
            <a:r>
              <a:rPr lang="ru-RU" sz="1600" cap="all" spc="120" dirty="0">
                <a:solidFill>
                  <a:srgbClr val="7A7A7A">
                    <a:lumMod val="50000"/>
                  </a:srgbClr>
                </a:solidFill>
                <a:cs typeface="Times New Roman" panose="02020603050405020304" pitchFamily="18" charset="0"/>
              </a:rPr>
              <a:t>, за </a:t>
            </a:r>
            <a:r>
              <a:rPr lang="ru-RU" sz="1600" cap="all" spc="120" dirty="0" err="1">
                <a:solidFill>
                  <a:srgbClr val="7A7A7A">
                    <a:lumMod val="50000"/>
                  </a:srgbClr>
                </a:solidFill>
                <a:cs typeface="Times New Roman" panose="02020603050405020304" pitchFamily="18" charset="0"/>
              </a:rPr>
              <a:t>якою</a:t>
            </a:r>
            <a:r>
              <a:rPr lang="ru-RU" sz="1600" cap="all" spc="120" dirty="0">
                <a:solidFill>
                  <a:srgbClr val="7A7A7A">
                    <a:lumMod val="50000"/>
                  </a:srgbClr>
                </a:solidFill>
                <a:cs typeface="Times New Roman" panose="02020603050405020304" pitchFamily="18" charset="0"/>
              </a:rPr>
              <a:t> люди </a:t>
            </a:r>
            <a:r>
              <a:rPr lang="ru-RU" sz="1600" cap="all" spc="120" dirty="0" err="1">
                <a:solidFill>
                  <a:srgbClr val="7A7A7A">
                    <a:lumMod val="50000"/>
                  </a:srgbClr>
                </a:solidFill>
                <a:cs typeface="Times New Roman" panose="02020603050405020304" pitchFamily="18" charset="0"/>
              </a:rPr>
              <a:t>визначають</a:t>
            </a:r>
            <a:r>
              <a:rPr lang="ru-RU" sz="1600" cap="all" spc="120" dirty="0">
                <a:solidFill>
                  <a:srgbClr val="7A7A7A">
                    <a:lumMod val="50000"/>
                  </a:srgbClr>
                </a:solidFill>
                <a:cs typeface="Times New Roman" panose="02020603050405020304" pitchFamily="18" charset="0"/>
              </a:rPr>
              <a:t> і </a:t>
            </a:r>
            <a:r>
              <a:rPr lang="ru-RU" sz="1600" cap="all" spc="120" dirty="0" err="1">
                <a:solidFill>
                  <a:srgbClr val="7A7A7A">
                    <a:lumMod val="50000"/>
                  </a:srgbClr>
                </a:solidFill>
                <a:cs typeface="Times New Roman" panose="02020603050405020304" pitchFamily="18" charset="0"/>
              </a:rPr>
              <a:t>позиціонують</a:t>
            </a:r>
            <a:r>
              <a:rPr lang="ru-RU" sz="1600" cap="all" spc="120" dirty="0">
                <a:solidFill>
                  <a:srgbClr val="7A7A7A">
                    <a:lumMod val="50000"/>
                  </a:srgbClr>
                </a:solidFill>
                <a:cs typeface="Times New Roman" panose="02020603050405020304" pitchFamily="18" charset="0"/>
              </a:rPr>
              <a:t> </a:t>
            </a:r>
            <a:r>
              <a:rPr lang="ru-RU" sz="1600" cap="all" spc="120" dirty="0" err="1">
                <a:solidFill>
                  <a:srgbClr val="7A7A7A">
                    <a:lumMod val="50000"/>
                  </a:srgbClr>
                </a:solidFill>
                <a:cs typeface="Times New Roman" panose="02020603050405020304" pitchFamily="18" charset="0"/>
              </a:rPr>
              <a:t>інших</a:t>
            </a:r>
            <a:r>
              <a:rPr lang="ru-RU" sz="1600" cap="all" spc="120" dirty="0">
                <a:solidFill>
                  <a:srgbClr val="7A7A7A">
                    <a:lumMod val="50000"/>
                  </a:srgbClr>
                </a:solidFill>
                <a:cs typeface="Times New Roman" panose="02020603050405020304" pitchFamily="18" charset="0"/>
              </a:rPr>
              <a:t> </a:t>
            </a:r>
            <a:r>
              <a:rPr lang="ru-RU" sz="1600" cap="all" spc="120" dirty="0" err="1">
                <a:solidFill>
                  <a:srgbClr val="7A7A7A">
                    <a:lumMod val="50000"/>
                  </a:srgbClr>
                </a:solidFill>
                <a:cs typeface="Times New Roman" panose="02020603050405020304" pitchFamily="18" charset="0"/>
              </a:rPr>
              <a:t>оточуючих</a:t>
            </a:r>
            <a:r>
              <a:rPr lang="ru-RU" sz="1600" cap="all" spc="120" dirty="0">
                <a:solidFill>
                  <a:srgbClr val="7A7A7A">
                    <a:lumMod val="50000"/>
                  </a:srgbClr>
                </a:solidFill>
                <a:cs typeface="Times New Roman" panose="02020603050405020304" pitchFamily="18" charset="0"/>
              </a:rPr>
              <a:t>, і, </a:t>
            </a:r>
            <a:r>
              <a:rPr lang="ru-RU" sz="1600" cap="all" spc="120" dirty="0" err="1">
                <a:solidFill>
                  <a:srgbClr val="7A7A7A">
                    <a:lumMod val="50000"/>
                  </a:srgbClr>
                </a:solidFill>
                <a:cs typeface="Times New Roman" panose="02020603050405020304" pitchFamily="18" charset="0"/>
              </a:rPr>
              <a:t>відповідно</a:t>
            </a:r>
            <a:r>
              <a:rPr lang="ru-RU" sz="1600" cap="all" spc="120" dirty="0">
                <a:solidFill>
                  <a:srgbClr val="7A7A7A">
                    <a:lumMod val="50000"/>
                  </a:srgbClr>
                </a:solidFill>
                <a:cs typeface="Times New Roman" panose="02020603050405020304" pitchFamily="18" charset="0"/>
              </a:rPr>
              <a:t> до </a:t>
            </a:r>
            <a:r>
              <a:rPr lang="ru-RU" sz="1600" cap="all" spc="120" dirty="0" err="1">
                <a:solidFill>
                  <a:srgbClr val="7A7A7A">
                    <a:lumMod val="50000"/>
                  </a:srgbClr>
                </a:solidFill>
                <a:cs typeface="Times New Roman" panose="02020603050405020304" pitchFamily="18" charset="0"/>
              </a:rPr>
              <a:t>якої</a:t>
            </a:r>
            <a:r>
              <a:rPr lang="ru-RU" sz="1600" cap="all" spc="120" dirty="0">
                <a:solidFill>
                  <a:srgbClr val="7A7A7A">
                    <a:lumMod val="50000"/>
                  </a:srgbClr>
                </a:solidFill>
                <a:cs typeface="Times New Roman" panose="02020603050405020304" pitchFamily="18" charset="0"/>
              </a:rPr>
              <a:t> </a:t>
            </a:r>
            <a:r>
              <a:rPr lang="ru-RU" sz="1600" cap="all" spc="120" dirty="0" err="1">
                <a:solidFill>
                  <a:srgbClr val="7A7A7A">
                    <a:lumMod val="50000"/>
                  </a:srgbClr>
                </a:solidFill>
                <a:cs typeface="Times New Roman" panose="02020603050405020304" pitchFamily="18" charset="0"/>
              </a:rPr>
              <a:t>очікується</a:t>
            </a:r>
            <a:r>
              <a:rPr lang="ru-RU" sz="1600" cap="all" spc="120" dirty="0">
                <a:solidFill>
                  <a:srgbClr val="7A7A7A">
                    <a:lumMod val="50000"/>
                  </a:srgbClr>
                </a:solidFill>
                <a:cs typeface="Times New Roman" panose="02020603050405020304" pitchFamily="18" charset="0"/>
              </a:rPr>
              <a:t> </a:t>
            </a:r>
            <a:r>
              <a:rPr lang="ru-RU" sz="1600" cap="all" spc="120" dirty="0" err="1">
                <a:solidFill>
                  <a:srgbClr val="7A7A7A">
                    <a:lumMod val="50000"/>
                  </a:srgbClr>
                </a:solidFill>
                <a:cs typeface="Times New Roman" panose="02020603050405020304" pitchFamily="18" charset="0"/>
              </a:rPr>
              <a:t>діяльність</a:t>
            </a:r>
            <a:r>
              <a:rPr lang="ru-RU" sz="1600" cap="all" spc="120" dirty="0">
                <a:solidFill>
                  <a:srgbClr val="7A7A7A">
                    <a:lumMod val="50000"/>
                  </a:srgbClr>
                </a:solidFill>
                <a:cs typeface="Times New Roman" panose="02020603050405020304" pitchFamily="18" charset="0"/>
              </a:rPr>
              <a:t> </a:t>
            </a:r>
            <a:r>
              <a:rPr lang="ru-RU" sz="1600" cap="all" spc="120" dirty="0" err="1">
                <a:solidFill>
                  <a:srgbClr val="7A7A7A">
                    <a:lumMod val="50000"/>
                  </a:srgbClr>
                </a:solidFill>
                <a:cs typeface="Times New Roman" panose="02020603050405020304" pitchFamily="18" charset="0"/>
              </a:rPr>
              <a:t>індивідуумів</a:t>
            </a:r>
            <a:r>
              <a:rPr lang="ru-RU" sz="1600" cap="all" spc="120" dirty="0">
                <a:solidFill>
                  <a:srgbClr val="7A7A7A">
                    <a:lumMod val="50000"/>
                  </a:srgbClr>
                </a:solidFill>
                <a:cs typeface="Times New Roman" panose="02020603050405020304" pitchFamily="18" charset="0"/>
              </a:rPr>
              <a:t>  у </a:t>
            </a:r>
            <a:r>
              <a:rPr lang="ru-RU" sz="1600" cap="all" spc="120" dirty="0" err="1">
                <a:solidFill>
                  <a:srgbClr val="7A7A7A">
                    <a:lumMod val="50000"/>
                  </a:srgbClr>
                </a:solidFill>
                <a:cs typeface="Times New Roman" panose="02020603050405020304" pitchFamily="18" charset="0"/>
              </a:rPr>
              <a:t>соціумі</a:t>
            </a:r>
            <a:r>
              <a:rPr lang="ru-RU" sz="1600" cap="all" spc="120" dirty="0">
                <a:solidFill>
                  <a:srgbClr val="7A7A7A">
                    <a:lumMod val="50000"/>
                  </a:srgbClr>
                </a:solidFill>
                <a:cs typeface="Times New Roman" panose="02020603050405020304" pitchFamily="18" charset="0"/>
              </a:rPr>
              <a:t>.</a:t>
            </a:r>
            <a:endParaRPr lang="en-US" sz="1600" cap="all" spc="120" dirty="0">
              <a:solidFill>
                <a:srgbClr val="7A7A7A">
                  <a:lumMod val="50000"/>
                </a:srgbClr>
              </a:solidFill>
              <a:cs typeface="Times New Roman" panose="02020603050405020304" pitchFamily="18" charset="0"/>
            </a:endParaRPr>
          </a:p>
        </p:txBody>
      </p:sp>
    </p:spTree>
    <p:extLst>
      <p:ext uri="{BB962C8B-B14F-4D97-AF65-F5344CB8AC3E}">
        <p14:creationId xmlns:p14="http://schemas.microsoft.com/office/powerpoint/2010/main" val="208995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a:srcRect l="1363" t="1989" r="1363" b="2035"/>
          <a:stretch/>
        </p:blipFill>
        <p:spPr>
          <a:xfrm>
            <a:off x="0" y="2246769"/>
            <a:ext cx="6501471" cy="4293807"/>
          </a:xfrm>
          <a:prstGeom prst="rect">
            <a:avLst/>
          </a:prstGeom>
        </p:spPr>
      </p:pic>
      <p:sp>
        <p:nvSpPr>
          <p:cNvPr id="3" name="TextBox 2"/>
          <p:cNvSpPr txBox="1"/>
          <p:nvPr/>
        </p:nvSpPr>
        <p:spPr>
          <a:xfrm rot="10800000" flipV="1">
            <a:off x="6454321" y="2620415"/>
            <a:ext cx="2627783" cy="2862322"/>
          </a:xfrm>
          <a:prstGeom prst="rect">
            <a:avLst/>
          </a:prstGeom>
          <a:noFill/>
        </p:spPr>
        <p:txBody>
          <a:bodyPr wrap="square" rtlCol="0">
            <a:spAutoFit/>
          </a:bodyPr>
          <a:lstStyle/>
          <a:p>
            <a:pPr algn="r"/>
            <a:r>
              <a:rPr lang="ru-RU" sz="2000" dirty="0">
                <a:cs typeface="Times New Roman" panose="02020603050405020304" pitchFamily="18" charset="0"/>
              </a:rPr>
              <a:t>Реклама є </a:t>
            </a:r>
            <a:r>
              <a:rPr lang="ru-RU" sz="2000" dirty="0" err="1">
                <a:cs typeface="Times New Roman" panose="02020603050405020304" pitchFamily="18" charset="0"/>
              </a:rPr>
              <a:t>різновидом</a:t>
            </a:r>
            <a:r>
              <a:rPr lang="ru-RU" sz="2000" dirty="0">
                <a:cs typeface="Times New Roman" panose="02020603050405020304" pitchFamily="18" charset="0"/>
              </a:rPr>
              <a:t> </a:t>
            </a:r>
            <a:r>
              <a:rPr lang="ru-RU" sz="2000" b="1" dirty="0" err="1">
                <a:cs typeface="Times New Roman" panose="02020603050405020304" pitchFamily="18" charset="0"/>
              </a:rPr>
              <a:t>маніпулятивної</a:t>
            </a:r>
            <a:r>
              <a:rPr lang="ru-RU" sz="2000" dirty="0">
                <a:cs typeface="Times New Roman" panose="02020603050405020304" pitchFamily="18" charset="0"/>
              </a:rPr>
              <a:t> </a:t>
            </a:r>
            <a:r>
              <a:rPr lang="ru-RU" sz="2000" dirty="0" err="1">
                <a:cs typeface="Times New Roman" panose="02020603050405020304" pitchFamily="18" charset="0"/>
              </a:rPr>
              <a:t>комунікації</a:t>
            </a:r>
            <a:r>
              <a:rPr lang="ru-RU" sz="2000" dirty="0">
                <a:cs typeface="Times New Roman" panose="02020603050405020304" pitchFamily="18" charset="0"/>
              </a:rPr>
              <a:t>, </a:t>
            </a:r>
            <a:r>
              <a:rPr lang="ru-RU" sz="2000" dirty="0" err="1">
                <a:cs typeface="Times New Roman" panose="02020603050405020304" pitchFamily="18" charset="0"/>
              </a:rPr>
              <a:t>що</a:t>
            </a:r>
            <a:r>
              <a:rPr lang="ru-RU" sz="2000" dirty="0">
                <a:cs typeface="Times New Roman" panose="02020603050405020304" pitchFamily="18" charset="0"/>
              </a:rPr>
              <a:t> </a:t>
            </a:r>
            <a:r>
              <a:rPr lang="ru-RU" sz="2000" dirty="0" err="1">
                <a:cs typeface="Times New Roman" panose="02020603050405020304" pitchFamily="18" charset="0"/>
              </a:rPr>
              <a:t>має</a:t>
            </a:r>
            <a:r>
              <a:rPr lang="ru-RU" sz="2000" dirty="0">
                <a:cs typeface="Times New Roman" panose="02020603050405020304" pitchFamily="18" charset="0"/>
              </a:rPr>
              <a:t> на </a:t>
            </a:r>
            <a:r>
              <a:rPr lang="ru-RU" sz="2000" dirty="0" err="1">
                <a:cs typeface="Times New Roman" panose="02020603050405020304" pitchFamily="18" charset="0"/>
              </a:rPr>
              <a:t>меті</a:t>
            </a:r>
            <a:r>
              <a:rPr lang="ru-RU" sz="2000" dirty="0">
                <a:cs typeface="Times New Roman" panose="02020603050405020304" pitchFamily="18" charset="0"/>
              </a:rPr>
              <a:t> </a:t>
            </a:r>
            <a:r>
              <a:rPr lang="ru-RU" sz="2000" dirty="0" err="1">
                <a:cs typeface="Times New Roman" panose="02020603050405020304" pitchFamily="18" charset="0"/>
              </a:rPr>
              <a:t>впливати</a:t>
            </a:r>
            <a:r>
              <a:rPr lang="ru-RU" sz="2000" dirty="0">
                <a:cs typeface="Times New Roman" panose="02020603050405020304" pitchFamily="18" charset="0"/>
              </a:rPr>
              <a:t> на </a:t>
            </a:r>
            <a:r>
              <a:rPr lang="ru-RU" sz="2000" dirty="0" err="1">
                <a:cs typeface="Times New Roman" panose="02020603050405020304" pitchFamily="18" charset="0"/>
              </a:rPr>
              <a:t>реципієнта</a:t>
            </a:r>
            <a:r>
              <a:rPr lang="ru-RU" sz="2000" dirty="0">
                <a:cs typeface="Times New Roman" panose="02020603050405020304" pitchFamily="18" charset="0"/>
              </a:rPr>
              <a:t> таким чином, </a:t>
            </a:r>
            <a:r>
              <a:rPr lang="ru-RU" sz="2000" dirty="0" err="1">
                <a:cs typeface="Times New Roman" panose="02020603050405020304" pitchFamily="18" charset="0"/>
              </a:rPr>
              <a:t>щоби</a:t>
            </a:r>
            <a:r>
              <a:rPr lang="ru-RU" sz="2000" dirty="0">
                <a:cs typeface="Times New Roman" panose="02020603050405020304" pitchFamily="18" charset="0"/>
              </a:rPr>
              <a:t> </a:t>
            </a:r>
            <a:r>
              <a:rPr lang="ru-RU" sz="2000" b="1" dirty="0" err="1">
                <a:cs typeface="Times New Roman" panose="02020603050405020304" pitchFamily="18" charset="0"/>
              </a:rPr>
              <a:t>спонукати</a:t>
            </a:r>
            <a:r>
              <a:rPr lang="ru-RU" sz="2000" dirty="0">
                <a:cs typeface="Times New Roman" panose="02020603050405020304" pitchFamily="18" charset="0"/>
              </a:rPr>
              <a:t> </a:t>
            </a:r>
            <a:r>
              <a:rPr lang="ru-RU" sz="2000" dirty="0" err="1">
                <a:cs typeface="Times New Roman" panose="02020603050405020304" pitchFamily="18" charset="0"/>
              </a:rPr>
              <a:t>його</a:t>
            </a:r>
            <a:r>
              <a:rPr lang="ru-RU" sz="2000" dirty="0">
                <a:cs typeface="Times New Roman" panose="02020603050405020304" pitchFamily="18" charset="0"/>
              </a:rPr>
              <a:t> до</a:t>
            </a:r>
            <a:r>
              <a:rPr lang="ru-RU" sz="2000" b="1" dirty="0">
                <a:cs typeface="Times New Roman" panose="02020603050405020304" pitchFamily="18" charset="0"/>
              </a:rPr>
              <a:t> </a:t>
            </a:r>
            <a:r>
              <a:rPr lang="ru-RU" sz="2000" b="1" dirty="0" err="1">
                <a:cs typeface="Times New Roman" panose="02020603050405020304" pitchFamily="18" charset="0"/>
              </a:rPr>
              <a:t>комерційних</a:t>
            </a:r>
            <a:r>
              <a:rPr lang="ru-RU" sz="2000" b="1" dirty="0">
                <a:cs typeface="Times New Roman" panose="02020603050405020304" pitchFamily="18" charset="0"/>
              </a:rPr>
              <a:t> </a:t>
            </a:r>
            <a:r>
              <a:rPr lang="ru-RU" sz="2000" b="1" dirty="0" err="1" smtClean="0">
                <a:cs typeface="Times New Roman" panose="02020603050405020304" pitchFamily="18" charset="0"/>
              </a:rPr>
              <a:t>дій</a:t>
            </a:r>
            <a:endParaRPr lang="ru-RU" sz="2000" dirty="0">
              <a:cs typeface="Times New Roman" panose="02020603050405020304" pitchFamily="18" charset="0"/>
            </a:endParaRPr>
          </a:p>
        </p:txBody>
      </p:sp>
      <p:sp>
        <p:nvSpPr>
          <p:cNvPr id="4" name="TextBox 3"/>
          <p:cNvSpPr txBox="1"/>
          <p:nvPr/>
        </p:nvSpPr>
        <p:spPr>
          <a:xfrm>
            <a:off x="0" y="0"/>
            <a:ext cx="6501471" cy="2246769"/>
          </a:xfrm>
          <a:prstGeom prst="rect">
            <a:avLst/>
          </a:prstGeom>
          <a:noFill/>
        </p:spPr>
        <p:txBody>
          <a:bodyPr wrap="square" rtlCol="0">
            <a:spAutoFit/>
          </a:bodyPr>
          <a:lstStyle/>
          <a:p>
            <a:pPr algn="just"/>
            <a:r>
              <a:rPr lang="ru-RU" sz="2000" dirty="0">
                <a:cs typeface="Times New Roman" panose="02020603050405020304" pitchFamily="18" charset="0"/>
              </a:rPr>
              <a:t>За </a:t>
            </a:r>
            <a:r>
              <a:rPr lang="ru-RU" sz="2000" dirty="0" err="1">
                <a:cs typeface="Times New Roman" panose="02020603050405020304" pitchFamily="18" charset="0"/>
              </a:rPr>
              <a:t>останні</a:t>
            </a:r>
            <a:r>
              <a:rPr lang="ru-RU" sz="2000" dirty="0">
                <a:cs typeface="Times New Roman" panose="02020603050405020304" pitchFamily="18" charset="0"/>
              </a:rPr>
              <a:t> </a:t>
            </a:r>
            <a:r>
              <a:rPr lang="ru-RU" sz="2000" dirty="0" err="1">
                <a:cs typeface="Times New Roman" panose="02020603050405020304" pitchFamily="18" charset="0"/>
              </a:rPr>
              <a:t>десятиліття</a:t>
            </a:r>
            <a:r>
              <a:rPr lang="ru-RU" sz="2000" dirty="0">
                <a:cs typeface="Times New Roman" panose="02020603050405020304" pitchFamily="18" charset="0"/>
              </a:rPr>
              <a:t> стало особливо </a:t>
            </a:r>
            <a:r>
              <a:rPr lang="ru-RU" sz="2000" dirty="0" err="1">
                <a:cs typeface="Times New Roman" panose="02020603050405020304" pitchFamily="18" charset="0"/>
              </a:rPr>
              <a:t>зрозумілим</a:t>
            </a:r>
            <a:r>
              <a:rPr lang="ru-RU" sz="2000" dirty="0">
                <a:cs typeface="Times New Roman" panose="02020603050405020304" pitchFamily="18" charset="0"/>
              </a:rPr>
              <a:t>, </a:t>
            </a:r>
            <a:r>
              <a:rPr lang="ru-RU" sz="2000" dirty="0" err="1">
                <a:cs typeface="Times New Roman" panose="02020603050405020304" pitchFamily="18" charset="0"/>
              </a:rPr>
              <a:t>наскільки</a:t>
            </a:r>
            <a:r>
              <a:rPr lang="ru-RU" sz="2000" dirty="0">
                <a:cs typeface="Times New Roman" panose="02020603050405020304" pitchFamily="18" charset="0"/>
              </a:rPr>
              <a:t> </a:t>
            </a:r>
            <a:r>
              <a:rPr lang="ru-RU" sz="2000" b="1" dirty="0" err="1">
                <a:cs typeface="Times New Roman" panose="02020603050405020304" pitchFamily="18" charset="0"/>
              </a:rPr>
              <a:t>впливовою</a:t>
            </a:r>
            <a:r>
              <a:rPr lang="ru-RU" sz="2000" dirty="0">
                <a:cs typeface="Times New Roman" panose="02020603050405020304" pitchFamily="18" charset="0"/>
              </a:rPr>
              <a:t> та </a:t>
            </a:r>
            <a:r>
              <a:rPr lang="ru-RU" sz="2000" b="1" dirty="0" err="1">
                <a:cs typeface="Times New Roman" panose="02020603050405020304" pitchFamily="18" charset="0"/>
              </a:rPr>
              <a:t>рушійною</a:t>
            </a:r>
            <a:r>
              <a:rPr lang="ru-RU" sz="2000" dirty="0">
                <a:cs typeface="Times New Roman" panose="02020603050405020304" pitchFamily="18" charset="0"/>
              </a:rPr>
              <a:t> силою в </a:t>
            </a:r>
            <a:r>
              <a:rPr lang="ru-RU" sz="2000" dirty="0" err="1">
                <a:cs typeface="Times New Roman" panose="02020603050405020304" pitchFamily="18" charset="0"/>
              </a:rPr>
              <a:t>суспільстві</a:t>
            </a:r>
            <a:r>
              <a:rPr lang="ru-RU" sz="2000" dirty="0">
                <a:cs typeface="Times New Roman" panose="02020603050405020304" pitchFamily="18" charset="0"/>
              </a:rPr>
              <a:t> є </a:t>
            </a:r>
            <a:r>
              <a:rPr lang="ru-RU" sz="2000" b="1" dirty="0">
                <a:cs typeface="Times New Roman" panose="02020603050405020304" pitchFamily="18" charset="0"/>
              </a:rPr>
              <a:t>реклама</a:t>
            </a:r>
            <a:r>
              <a:rPr lang="ru-RU" sz="2000" dirty="0">
                <a:cs typeface="Times New Roman" panose="02020603050405020304" pitchFamily="18" charset="0"/>
              </a:rPr>
              <a:t>. Реклама як </a:t>
            </a:r>
            <a:r>
              <a:rPr lang="ru-RU" sz="2000" dirty="0" err="1">
                <a:cs typeface="Times New Roman" panose="02020603050405020304" pitchFamily="18" charset="0"/>
              </a:rPr>
              <a:t>провідник</a:t>
            </a:r>
            <a:r>
              <a:rPr lang="ru-RU" sz="2000" dirty="0">
                <a:cs typeface="Times New Roman" panose="02020603050405020304" pitchFamily="18" charset="0"/>
              </a:rPr>
              <a:t> </a:t>
            </a:r>
            <a:r>
              <a:rPr lang="ru-RU" sz="2000" dirty="0" err="1">
                <a:cs typeface="Times New Roman" panose="02020603050405020304" pitchFamily="18" charset="0"/>
              </a:rPr>
              <a:t>актуальної</a:t>
            </a:r>
            <a:r>
              <a:rPr lang="ru-RU" sz="2000" dirty="0">
                <a:cs typeface="Times New Roman" panose="02020603050405020304" pitchFamily="18" charset="0"/>
              </a:rPr>
              <a:t> </a:t>
            </a:r>
            <a:r>
              <a:rPr lang="ru-RU" sz="2000" dirty="0" err="1">
                <a:cs typeface="Times New Roman" panose="02020603050405020304" pitchFamily="18" charset="0"/>
              </a:rPr>
              <a:t>інформації</a:t>
            </a:r>
            <a:r>
              <a:rPr lang="ru-RU" sz="2000" dirty="0">
                <a:cs typeface="Times New Roman" panose="02020603050405020304" pitchFamily="18" charset="0"/>
              </a:rPr>
              <a:t> та </a:t>
            </a:r>
            <a:r>
              <a:rPr lang="ru-RU" sz="2000" dirty="0" err="1">
                <a:cs typeface="Times New Roman" panose="02020603050405020304" pitchFamily="18" charset="0"/>
              </a:rPr>
              <a:t>інструмент</a:t>
            </a:r>
            <a:r>
              <a:rPr lang="ru-RU" sz="2000" dirty="0">
                <a:cs typeface="Times New Roman" panose="02020603050405020304" pitchFamily="18" charset="0"/>
              </a:rPr>
              <a:t> </a:t>
            </a:r>
            <a:r>
              <a:rPr lang="ru-RU" sz="2000" dirty="0" err="1">
                <a:cs typeface="Times New Roman" panose="02020603050405020304" pitchFamily="18" charset="0"/>
              </a:rPr>
              <a:t>впливу</a:t>
            </a:r>
            <a:r>
              <a:rPr lang="ru-RU" sz="2000" dirty="0">
                <a:cs typeface="Times New Roman" panose="02020603050405020304" pitchFamily="18" charset="0"/>
              </a:rPr>
              <a:t> на </a:t>
            </a:r>
            <a:r>
              <a:rPr lang="ru-RU" sz="2000" dirty="0" err="1">
                <a:cs typeface="Times New Roman" panose="02020603050405020304" pitchFamily="18" charset="0"/>
              </a:rPr>
              <a:t>масову</a:t>
            </a:r>
            <a:r>
              <a:rPr lang="ru-RU" sz="2000" dirty="0">
                <a:cs typeface="Times New Roman" panose="02020603050405020304" pitchFamily="18" charset="0"/>
              </a:rPr>
              <a:t> </a:t>
            </a:r>
            <a:r>
              <a:rPr lang="ru-RU" sz="2000" dirty="0" err="1">
                <a:cs typeface="Times New Roman" panose="02020603050405020304" pitchFamily="18" charset="0"/>
              </a:rPr>
              <a:t>аудиторію</a:t>
            </a:r>
            <a:r>
              <a:rPr lang="ru-RU" sz="2000" dirty="0">
                <a:cs typeface="Times New Roman" panose="02020603050405020304" pitchFamily="18" charset="0"/>
              </a:rPr>
              <a:t> і, </a:t>
            </a:r>
            <a:r>
              <a:rPr lang="ru-RU" sz="2000" dirty="0" err="1">
                <a:cs typeface="Times New Roman" panose="02020603050405020304" pitchFamily="18" charset="0"/>
              </a:rPr>
              <a:t>безпосередньо</a:t>
            </a:r>
            <a:r>
              <a:rPr lang="ru-RU" sz="2000" dirty="0">
                <a:cs typeface="Times New Roman" panose="02020603050405020304" pitchFamily="18" charset="0"/>
              </a:rPr>
              <a:t>, сам </a:t>
            </a:r>
            <a:r>
              <a:rPr lang="ru-RU" sz="2000" dirty="0" err="1">
                <a:cs typeface="Times New Roman" panose="02020603050405020304" pitchFamily="18" charset="0"/>
              </a:rPr>
              <a:t>рекламний</a:t>
            </a:r>
            <a:r>
              <a:rPr lang="ru-RU" sz="2000" dirty="0">
                <a:cs typeface="Times New Roman" panose="02020603050405020304" pitchFamily="18" charset="0"/>
              </a:rPr>
              <a:t> дискурс </a:t>
            </a:r>
            <a:r>
              <a:rPr lang="ru-RU" sz="2000" dirty="0" err="1">
                <a:cs typeface="Times New Roman" panose="02020603050405020304" pitchFamily="18" charset="0"/>
              </a:rPr>
              <a:t>вже</a:t>
            </a:r>
            <a:r>
              <a:rPr lang="ru-RU" sz="2000" dirty="0">
                <a:cs typeface="Times New Roman" panose="02020603050405020304" pitchFamily="18" charset="0"/>
              </a:rPr>
              <a:t> </a:t>
            </a:r>
            <a:r>
              <a:rPr lang="ru-RU" sz="2000" dirty="0" err="1">
                <a:cs typeface="Times New Roman" panose="02020603050405020304" pitchFamily="18" charset="0"/>
              </a:rPr>
              <a:t>довгий</a:t>
            </a:r>
            <a:r>
              <a:rPr lang="ru-RU" sz="2000" dirty="0">
                <a:cs typeface="Times New Roman" panose="02020603050405020304" pitchFamily="18" charset="0"/>
              </a:rPr>
              <a:t> час </a:t>
            </a:r>
            <a:r>
              <a:rPr lang="ru-RU" sz="2000" dirty="0" err="1">
                <a:cs typeface="Times New Roman" panose="02020603050405020304" pitchFamily="18" charset="0"/>
              </a:rPr>
              <a:t>привертають</a:t>
            </a:r>
            <a:r>
              <a:rPr lang="ru-RU" sz="2000" dirty="0">
                <a:cs typeface="Times New Roman" panose="02020603050405020304" pitchFamily="18" charset="0"/>
              </a:rPr>
              <a:t> </a:t>
            </a:r>
            <a:r>
              <a:rPr lang="ru-RU" sz="2000" dirty="0" err="1">
                <a:cs typeface="Times New Roman" panose="02020603050405020304" pitchFamily="18" charset="0"/>
              </a:rPr>
              <a:t>пильну</a:t>
            </a:r>
            <a:r>
              <a:rPr lang="ru-RU" sz="2000" dirty="0">
                <a:cs typeface="Times New Roman" panose="02020603050405020304" pitchFamily="18" charset="0"/>
              </a:rPr>
              <a:t> </a:t>
            </a:r>
            <a:r>
              <a:rPr lang="ru-RU" sz="2000" dirty="0" err="1">
                <a:cs typeface="Times New Roman" panose="02020603050405020304" pitchFamily="18" charset="0"/>
              </a:rPr>
              <a:t>увагу</a:t>
            </a:r>
            <a:r>
              <a:rPr lang="ru-RU" sz="2000" dirty="0">
                <a:cs typeface="Times New Roman" panose="02020603050405020304" pitchFamily="18" charset="0"/>
              </a:rPr>
              <a:t> </a:t>
            </a:r>
            <a:r>
              <a:rPr lang="ru-RU" sz="2000" dirty="0" err="1">
                <a:cs typeface="Times New Roman" panose="02020603050405020304" pitchFamily="18" charset="0"/>
              </a:rPr>
              <a:t>дослідників</a:t>
            </a:r>
            <a:r>
              <a:rPr lang="ru-RU" sz="2000" dirty="0">
                <a:cs typeface="Times New Roman" panose="02020603050405020304" pitchFamily="18" charset="0"/>
              </a:rPr>
              <a:t>. </a:t>
            </a:r>
          </a:p>
        </p:txBody>
      </p:sp>
    </p:spTree>
    <p:extLst>
      <p:ext uri="{BB962C8B-B14F-4D97-AF65-F5344CB8AC3E}">
        <p14:creationId xmlns:p14="http://schemas.microsoft.com/office/powerpoint/2010/main" val="3552601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159148"/>
            <a:ext cx="7772400" cy="1470025"/>
          </a:xfrm>
          <a:noFill/>
        </p:spPr>
        <p:txBody>
          <a:bodyPr>
            <a:noAutofit/>
          </a:bodyPr>
          <a:lstStyle/>
          <a:p>
            <a:pPr algn="l">
              <a:spcAft>
                <a:spcPts val="1200"/>
              </a:spcAft>
            </a:pP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2400" dirty="0" smtClean="0">
                <a:effectLst>
                  <a:outerShdw blurRad="38100" dist="38100" dir="2700000" algn="tl">
                    <a:srgbClr val="000000">
                      <a:alpha val="43137"/>
                    </a:srgbClr>
                  </a:outerShdw>
                </a:effectLst>
                <a:cs typeface="Times New Roman" panose="02020603050405020304" pitchFamily="18" charset="0"/>
              </a:rPr>
              <a:t>ДИСКУРС – ЦЕ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текст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занурений</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ситуацію</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спілкування</a:t>
            </a:r>
            <a:r>
              <a:rPr lang="ru-RU" sz="2400" dirty="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комунікативну</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подію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здійснюється</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певному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когнітивно</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типологічно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обумовленому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комунікативному</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просторі</a:t>
            </a:r>
            <a:r>
              <a:rPr lang="ru-RU" sz="2400" dirty="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лінгвістичну</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одиницю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спілкування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рефлектує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диференційне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розмаїття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картини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світу</a:t>
            </a:r>
            <a:r>
              <a:rPr lang="ru-RU" sz="2400" dirty="0">
                <a:latin typeface="Times New Roman" panose="02020603050405020304" pitchFamily="18" charset="0"/>
                <a:cs typeface="Times New Roman" panose="02020603050405020304" pitchFamily="18" charset="0"/>
              </a:rPr>
              <a:t> й </a:t>
            </a:r>
            <a:r>
              <a:rPr lang="ru-RU" sz="2400" dirty="0" err="1">
                <a:latin typeface="Times New Roman" panose="02020603050405020304" pitchFamily="18" charset="0"/>
                <a:cs typeface="Times New Roman" panose="02020603050405020304" pitchFamily="18" charset="0"/>
              </a:rPr>
              <a:t>зокрема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типізовані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ситуації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соціальної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взаємодії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учасників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соціальної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взаємодії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соціальні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норми</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конвенції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культурологічні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уявлення</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форми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тощо</a:t>
            </a:r>
            <a:endParaRPr lang="ru-RU" sz="2400" dirty="0">
              <a:latin typeface="Times New Roman" panose="02020603050405020304" pitchFamily="18" charset="0"/>
              <a:cs typeface="Times New Roman" panose="02020603050405020304" pitchFamily="18" charset="0"/>
            </a:endParaRPr>
          </a:p>
        </p:txBody>
      </p:sp>
      <p:sp>
        <p:nvSpPr>
          <p:cNvPr id="5" name="Стрелка вправо 4"/>
          <p:cNvSpPr/>
          <p:nvPr/>
        </p:nvSpPr>
        <p:spPr>
          <a:xfrm>
            <a:off x="755576" y="1334821"/>
            <a:ext cx="720080" cy="36004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6" name="Стрелка вправо 5"/>
          <p:cNvSpPr/>
          <p:nvPr/>
        </p:nvSpPr>
        <p:spPr>
          <a:xfrm>
            <a:off x="755576" y="3943463"/>
            <a:ext cx="720080" cy="40615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7" name="Стрелка вправо 6"/>
          <p:cNvSpPr/>
          <p:nvPr/>
        </p:nvSpPr>
        <p:spPr>
          <a:xfrm>
            <a:off x="755576" y="2479948"/>
            <a:ext cx="720080" cy="40615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986185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72816"/>
            <a:ext cx="7772400" cy="4321175"/>
          </a:xfrm>
        </p:spPr>
        <p:txBody>
          <a:bodyPr/>
          <a:lstStyle/>
          <a:p>
            <a:r>
              <a:rPr lang="uk-UA" sz="2400" dirty="0"/>
              <a:t>Рекламний дискурс є складним гібридним утворенням із власною специфікою функціонування. Під рекламним дискурсом розуміють </a:t>
            </a:r>
            <a:r>
              <a:rPr lang="uk-UA" sz="2400" dirty="0" err="1"/>
              <a:t>мисленнєво</a:t>
            </a:r>
            <a:r>
              <a:rPr lang="uk-UA" sz="2400" dirty="0"/>
              <a:t>-мовленнєвий феномен, що охоплює дві складові – а) комунікативну взаємодію у сфері масової реклами, спрямовану на просування товару або послуги </a:t>
            </a:r>
            <a:r>
              <a:rPr lang="uk-UA" sz="2400" dirty="0" err="1"/>
              <a:t>мовними</a:t>
            </a:r>
            <a:r>
              <a:rPr lang="uk-UA" sz="2400" dirty="0"/>
              <a:t> засобами за відсутності контакту </a:t>
            </a:r>
            <a:r>
              <a:rPr lang="uk-UA" sz="2400" dirty="0" err="1"/>
              <a:t>комунікантів</a:t>
            </a:r>
            <a:r>
              <a:rPr lang="uk-UA" sz="2400" dirty="0"/>
              <a:t>; б) рекламний текст </a:t>
            </a:r>
            <a:endParaRPr lang="ru-RU" sz="2400" dirty="0"/>
          </a:p>
        </p:txBody>
      </p:sp>
      <p:sp>
        <p:nvSpPr>
          <p:cNvPr id="3" name="Текст 2"/>
          <p:cNvSpPr>
            <a:spLocks noGrp="1"/>
          </p:cNvSpPr>
          <p:nvPr>
            <p:ph type="body" idx="1"/>
          </p:nvPr>
        </p:nvSpPr>
        <p:spPr/>
        <p:txBody>
          <a:bodyPr>
            <a:normAutofit/>
          </a:bodyPr>
          <a:lstStyle/>
          <a:p>
            <a:r>
              <a:rPr lang="uk-UA" dirty="0"/>
              <a:t>дискурс = текст + контекст</a:t>
            </a:r>
            <a:endParaRPr lang="ru-RU" dirty="0"/>
          </a:p>
        </p:txBody>
      </p:sp>
    </p:spTree>
    <p:extLst>
      <p:ext uri="{BB962C8B-B14F-4D97-AF65-F5344CB8AC3E}">
        <p14:creationId xmlns:p14="http://schemas.microsoft.com/office/powerpoint/2010/main" val="4134286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7249" y="188640"/>
            <a:ext cx="5791200" cy="1371600"/>
          </a:xfrm>
          <a:solidFill>
            <a:srgbClr val="FAF0F0"/>
          </a:solidFill>
          <a:ln>
            <a:solidFill>
              <a:srgbClr val="C00000"/>
            </a:solidFill>
          </a:ln>
        </p:spPr>
        <p:txBody>
          <a:bodyPr>
            <a:normAutofit/>
          </a:bodyPr>
          <a:lstStyle/>
          <a:p>
            <a:pPr algn="ctr"/>
            <a:r>
              <a:rPr lang="uk-UA"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ФОРМУЛА ДЖ. ЛУНДА </a:t>
            </a:r>
            <a:br>
              <a:rPr lang="uk-UA"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de-DE"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AID</a:t>
            </a:r>
            <a:r>
              <a:rPr lang="ru-RU"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a:t>
            </a:r>
            <a:endParaRPr lang="ru-RU"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1979712" y="2292723"/>
            <a:ext cx="4608512" cy="461665"/>
          </a:xfrm>
          <a:prstGeom prst="rect">
            <a:avLst/>
          </a:prstGeom>
          <a:noFill/>
          <a:ln>
            <a:solidFill>
              <a:schemeClr val="tx1"/>
            </a:solidFill>
          </a:ln>
        </p:spPr>
        <p:txBody>
          <a:bodyPr wrap="square" rtlCol="0">
            <a:spAutoFit/>
          </a:bodyPr>
          <a:lstStyle/>
          <a:p>
            <a:pPr algn="ctr"/>
            <a:r>
              <a:rPr lang="ru-RU" sz="24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РЕКЛАМНИЙ ТЕКСТ</a:t>
            </a:r>
            <a:endParaRPr lang="ru-RU" sz="24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5" name="Прямая со стрелкой 14"/>
          <p:cNvCxnSpPr/>
          <p:nvPr/>
        </p:nvCxnSpPr>
        <p:spPr>
          <a:xfrm flipH="1">
            <a:off x="1034641" y="2820860"/>
            <a:ext cx="1404156" cy="140212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Прямая со стрелкой 16"/>
          <p:cNvCxnSpPr/>
          <p:nvPr/>
        </p:nvCxnSpPr>
        <p:spPr>
          <a:xfrm flipH="1">
            <a:off x="3032747" y="2962982"/>
            <a:ext cx="504056" cy="125810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Прямая со стрелкой 18"/>
          <p:cNvCxnSpPr/>
          <p:nvPr/>
        </p:nvCxnSpPr>
        <p:spPr>
          <a:xfrm>
            <a:off x="4272849" y="2962982"/>
            <a:ext cx="0" cy="212220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Прямая со стрелкой 20"/>
          <p:cNvCxnSpPr/>
          <p:nvPr/>
        </p:nvCxnSpPr>
        <p:spPr>
          <a:xfrm>
            <a:off x="5242715" y="2986321"/>
            <a:ext cx="504000" cy="1260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323528" y="4433684"/>
            <a:ext cx="1656184" cy="923330"/>
          </a:xfrm>
          <a:prstGeom prst="rect">
            <a:avLst/>
          </a:prstGeom>
          <a:noFill/>
          <a:ln>
            <a:solidFill>
              <a:srgbClr val="C00000"/>
            </a:solidFill>
          </a:ln>
        </p:spPr>
        <p:txBody>
          <a:bodyPr wrap="square" rtlCol="0">
            <a:spAutoFit/>
          </a:bodyPr>
          <a:lstStyle/>
          <a:p>
            <a:r>
              <a:rPr lang="ru-RU" dirty="0" smtClean="0">
                <a:latin typeface="Times New Roman" panose="02020603050405020304" pitchFamily="18" charset="0"/>
                <a:cs typeface="Times New Roman" panose="02020603050405020304" pitchFamily="18" charset="0"/>
              </a:rPr>
              <a:t>А – </a:t>
            </a:r>
            <a:r>
              <a:rPr lang="uk-UA" dirty="0" smtClean="0">
                <a:latin typeface="Times New Roman" panose="02020603050405020304" pitchFamily="18" charset="0"/>
                <a:cs typeface="Times New Roman" panose="02020603050405020304" pitchFamily="18" charset="0"/>
              </a:rPr>
              <a:t>привертає увагу (</a:t>
            </a:r>
            <a:r>
              <a:rPr lang="de-DE" b="1" dirty="0" err="1" smtClean="0">
                <a:latin typeface="Times New Roman" panose="02020603050405020304" pitchFamily="18" charset="0"/>
                <a:cs typeface="Times New Roman" panose="02020603050405020304" pitchFamily="18" charset="0"/>
              </a:rPr>
              <a:t>attention</a:t>
            </a:r>
            <a:r>
              <a:rPr lang="uk-UA"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2168651" y="4465738"/>
            <a:ext cx="1728192" cy="923330"/>
          </a:xfrm>
          <a:prstGeom prst="rect">
            <a:avLst/>
          </a:prstGeom>
          <a:noFill/>
          <a:ln>
            <a:solidFill>
              <a:srgbClr val="C00000"/>
            </a:solidFill>
          </a:ln>
        </p:spPr>
        <p:txBody>
          <a:bodyPr wrap="square" rtlCol="0">
            <a:spAutoFit/>
          </a:bodyPr>
          <a:lstStyle/>
          <a:p>
            <a:r>
              <a:rPr lang="de-DE" dirty="0" smtClean="0">
                <a:latin typeface="Times New Roman" panose="02020603050405020304" pitchFamily="18" charset="0"/>
                <a:cs typeface="Times New Roman" panose="02020603050405020304" pitchFamily="18" charset="0"/>
              </a:rPr>
              <a:t>I – </a:t>
            </a:r>
            <a:r>
              <a:rPr lang="ru-RU" dirty="0" err="1" smtClean="0">
                <a:latin typeface="Times New Roman" panose="02020603050405020304" pitchFamily="18" charset="0"/>
                <a:cs typeface="Times New Roman" panose="02020603050405020304" pitchFamily="18" charset="0"/>
              </a:rPr>
              <a:t>утримує</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інтерес</a:t>
            </a:r>
            <a:r>
              <a:rPr lang="ru-RU" dirty="0" smtClean="0">
                <a:latin typeface="Times New Roman" panose="02020603050405020304" pitchFamily="18" charset="0"/>
                <a:cs typeface="Times New Roman" panose="02020603050405020304" pitchFamily="18" charset="0"/>
              </a:rPr>
              <a:t> (</a:t>
            </a:r>
            <a:r>
              <a:rPr lang="de-DE" b="1" dirty="0" err="1" smtClean="0">
                <a:latin typeface="Times New Roman" panose="02020603050405020304" pitchFamily="18" charset="0"/>
                <a:cs typeface="Times New Roman" panose="02020603050405020304" pitchFamily="18" charset="0"/>
              </a:rPr>
              <a:t>interest</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3620540" y="5326195"/>
            <a:ext cx="1622175" cy="923330"/>
          </a:xfrm>
          <a:prstGeom prst="rect">
            <a:avLst/>
          </a:prstGeom>
          <a:noFill/>
          <a:ln>
            <a:solidFill>
              <a:srgbClr val="C00000"/>
            </a:solidFill>
          </a:ln>
        </p:spPr>
        <p:txBody>
          <a:bodyPr wrap="square" rtlCol="0">
            <a:spAutoFit/>
          </a:bodyPr>
          <a:lstStyle/>
          <a:p>
            <a:r>
              <a:rPr lang="de-DE" dirty="0" smtClean="0">
                <a:latin typeface="Times New Roman" panose="02020603050405020304" pitchFamily="18" charset="0"/>
                <a:cs typeface="Times New Roman" panose="02020603050405020304" pitchFamily="18" charset="0"/>
              </a:rPr>
              <a:t>D – </a:t>
            </a:r>
            <a:r>
              <a:rPr lang="uk-UA" dirty="0" smtClean="0">
                <a:latin typeface="Times New Roman" panose="02020603050405020304" pitchFamily="18" charset="0"/>
                <a:cs typeface="Times New Roman" panose="02020603050405020304" pitchFamily="18" charset="0"/>
              </a:rPr>
              <a:t>викликає бажання  </a:t>
            </a:r>
            <a:endParaRPr lang="de-DE" dirty="0" smtClean="0">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a:t>
            </a:r>
            <a:r>
              <a:rPr lang="de-DE" b="1" dirty="0" err="1" smtClean="0">
                <a:latin typeface="Times New Roman" panose="02020603050405020304" pitchFamily="18" charset="0"/>
                <a:cs typeface="Times New Roman" panose="02020603050405020304" pitchFamily="18" charset="0"/>
              </a:rPr>
              <a:t>desire</a:t>
            </a:r>
            <a:r>
              <a:rPr lang="uk-UA"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5166320" y="4465738"/>
            <a:ext cx="1835696" cy="923330"/>
          </a:xfrm>
          <a:prstGeom prst="rect">
            <a:avLst/>
          </a:prstGeom>
          <a:noFill/>
          <a:ln>
            <a:solidFill>
              <a:srgbClr val="C00000"/>
            </a:solidFill>
          </a:ln>
        </p:spPr>
        <p:txBody>
          <a:bodyPr wrap="square" rtlCol="0">
            <a:spAutoFit/>
          </a:bodyPr>
          <a:lstStyle/>
          <a:p>
            <a:r>
              <a:rPr lang="ru-RU" dirty="0" smtClean="0">
                <a:latin typeface="Times New Roman" panose="02020603050405020304" pitchFamily="18" charset="0"/>
                <a:cs typeface="Times New Roman" panose="02020603050405020304" pitchFamily="18" charset="0"/>
              </a:rPr>
              <a:t>С – </a:t>
            </a:r>
            <a:r>
              <a:rPr lang="uk-UA" dirty="0" smtClean="0">
                <a:latin typeface="Times New Roman" panose="02020603050405020304" pitchFamily="18" charset="0"/>
                <a:cs typeface="Times New Roman" panose="02020603050405020304" pitchFamily="18" charset="0"/>
              </a:rPr>
              <a:t>домагається довіри (</a:t>
            </a:r>
            <a:r>
              <a:rPr lang="de-DE" b="1" dirty="0" err="1" smtClean="0">
                <a:latin typeface="Times New Roman" panose="02020603050405020304" pitchFamily="18" charset="0"/>
                <a:cs typeface="Times New Roman" panose="02020603050405020304" pitchFamily="18" charset="0"/>
              </a:rPr>
              <a:t>confidence</a:t>
            </a:r>
            <a:r>
              <a:rPr lang="uk-UA" dirty="0" smtClean="0"/>
              <a:t>)</a:t>
            </a:r>
            <a:endParaRPr lang="ru-RU" dirty="0"/>
          </a:p>
        </p:txBody>
      </p:sp>
      <p:cxnSp>
        <p:nvCxnSpPr>
          <p:cNvPr id="29" name="Прямая со стрелкой 28"/>
          <p:cNvCxnSpPr/>
          <p:nvPr/>
        </p:nvCxnSpPr>
        <p:spPr>
          <a:xfrm>
            <a:off x="6084168" y="2852761"/>
            <a:ext cx="1404000" cy="1404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7164288" y="4365996"/>
            <a:ext cx="1707914" cy="923330"/>
          </a:xfrm>
          <a:prstGeom prst="rect">
            <a:avLst/>
          </a:prstGeom>
          <a:noFill/>
          <a:ln>
            <a:solidFill>
              <a:srgbClr val="C00000"/>
            </a:solidFill>
          </a:ln>
        </p:spPr>
        <p:txBody>
          <a:bodyPr wrap="square" rtlCol="0">
            <a:spAutoFit/>
          </a:bodyPr>
          <a:lstStyle/>
          <a:p>
            <a:r>
              <a:rPr lang="de-DE" dirty="0" smtClean="0">
                <a:latin typeface="Times New Roman" panose="02020603050405020304" pitchFamily="18" charset="0"/>
                <a:cs typeface="Times New Roman" panose="02020603050405020304" pitchFamily="18" charset="0"/>
              </a:rPr>
              <a:t>A – </a:t>
            </a:r>
            <a:r>
              <a:rPr lang="uk-UA" dirty="0" smtClean="0">
                <a:latin typeface="Times New Roman" panose="02020603050405020304" pitchFamily="18" charset="0"/>
                <a:cs typeface="Times New Roman" panose="02020603050405020304" pitchFamily="18" charset="0"/>
              </a:rPr>
              <a:t>спонукає до комерційних дій (</a:t>
            </a:r>
            <a:r>
              <a:rPr lang="de-DE" b="1" dirty="0" err="1" smtClean="0">
                <a:latin typeface="Times New Roman" panose="02020603050405020304" pitchFamily="18" charset="0"/>
                <a:cs typeface="Times New Roman" panose="02020603050405020304" pitchFamily="18" charset="0"/>
              </a:rPr>
              <a:t>action</a:t>
            </a:r>
            <a:r>
              <a:rPr lang="uk-UA"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631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2400" dirty="0"/>
              <a:t>Реклама </a:t>
            </a:r>
            <a:r>
              <a:rPr lang="ru-RU" sz="2400" dirty="0" err="1"/>
              <a:t>стверджує</a:t>
            </a:r>
            <a:r>
              <a:rPr lang="ru-RU" sz="2400" dirty="0"/>
              <a:t>, </a:t>
            </a:r>
            <a:r>
              <a:rPr lang="ru-RU" sz="2400" dirty="0" err="1"/>
              <a:t>формує</a:t>
            </a:r>
            <a:r>
              <a:rPr lang="ru-RU" sz="2400" dirty="0"/>
              <a:t> та </a:t>
            </a:r>
            <a:r>
              <a:rPr lang="ru-RU" sz="2400" dirty="0" err="1"/>
              <a:t>модифікує</a:t>
            </a:r>
            <a:r>
              <a:rPr lang="ru-RU" sz="2400" dirty="0"/>
              <a:t> </a:t>
            </a:r>
            <a:r>
              <a:rPr lang="ru-RU" sz="2400" dirty="0" err="1"/>
              <a:t>гендерні</a:t>
            </a:r>
            <a:r>
              <a:rPr lang="ru-RU" sz="2400" dirty="0"/>
              <a:t> </a:t>
            </a:r>
            <a:r>
              <a:rPr lang="ru-RU" sz="2400" dirty="0" err="1"/>
              <a:t>стереотипи</a:t>
            </a:r>
            <a:r>
              <a:rPr lang="ru-RU" sz="2400" dirty="0"/>
              <a:t> та </a:t>
            </a:r>
            <a:r>
              <a:rPr lang="ru-RU" sz="2400" dirty="0" err="1"/>
              <a:t>суспільні</a:t>
            </a:r>
            <a:r>
              <a:rPr lang="ru-RU" sz="2400" dirty="0"/>
              <a:t> </a:t>
            </a:r>
            <a:r>
              <a:rPr lang="ru-RU" sz="2400" dirty="0" err="1"/>
              <a:t>образи</a:t>
            </a:r>
            <a:r>
              <a:rPr lang="ru-RU" sz="2400" dirty="0"/>
              <a:t> </a:t>
            </a:r>
            <a:r>
              <a:rPr lang="ru-RU" sz="2400" dirty="0" err="1"/>
              <a:t>маскулінності</a:t>
            </a:r>
            <a:r>
              <a:rPr lang="ru-RU" sz="2400" dirty="0"/>
              <a:t> й </a:t>
            </a:r>
            <a:r>
              <a:rPr lang="ru-RU" sz="2400" dirty="0" err="1"/>
              <a:t>фемінності</a:t>
            </a:r>
            <a:r>
              <a:rPr lang="ru-RU" sz="2400" dirty="0"/>
              <a:t>, а </a:t>
            </a:r>
            <a:r>
              <a:rPr lang="ru-RU" sz="2400" dirty="0" err="1"/>
              <a:t>потім</a:t>
            </a:r>
            <a:r>
              <a:rPr lang="ru-RU" sz="2400" dirty="0"/>
              <a:t> </a:t>
            </a:r>
            <a:r>
              <a:rPr lang="ru-RU" sz="2400" dirty="0" err="1"/>
              <a:t>використовує</a:t>
            </a:r>
            <a:r>
              <a:rPr lang="ru-RU" sz="2400" dirty="0"/>
              <a:t> </a:t>
            </a:r>
            <a:r>
              <a:rPr lang="ru-RU" sz="2400" dirty="0" err="1"/>
              <a:t>ці</a:t>
            </a:r>
            <a:r>
              <a:rPr lang="ru-RU" sz="2400" dirty="0"/>
              <a:t> </a:t>
            </a:r>
            <a:r>
              <a:rPr lang="ru-RU" sz="2400" dirty="0" err="1"/>
              <a:t>стереотипи</a:t>
            </a:r>
            <a:r>
              <a:rPr lang="ru-RU" sz="2400" dirty="0"/>
              <a:t> як </a:t>
            </a:r>
            <a:r>
              <a:rPr lang="ru-RU" sz="2400" dirty="0" err="1"/>
              <a:t>стратегію</a:t>
            </a:r>
            <a:r>
              <a:rPr lang="ru-RU" sz="2400" dirty="0"/>
              <a:t> продажу</a:t>
            </a:r>
          </a:p>
        </p:txBody>
      </p:sp>
      <p:sp>
        <p:nvSpPr>
          <p:cNvPr id="3" name="Подзаголовок 2"/>
          <p:cNvSpPr>
            <a:spLocks noGrp="1"/>
          </p:cNvSpPr>
          <p:nvPr>
            <p:ph type="subTitle" idx="1"/>
          </p:nvPr>
        </p:nvSpPr>
        <p:spPr/>
        <p:txBody>
          <a:bodyPr>
            <a:noAutofit/>
          </a:bodyPr>
          <a:lstStyle/>
          <a:p>
            <a:pPr>
              <a:lnSpc>
                <a:spcPct val="120000"/>
              </a:lnSpc>
            </a:pPr>
            <a:r>
              <a:rPr lang="ru-RU" sz="1600" dirty="0" err="1"/>
              <a:t>Гендерні</a:t>
            </a:r>
            <a:r>
              <a:rPr lang="ru-RU" sz="1600" dirty="0"/>
              <a:t> </a:t>
            </a:r>
            <a:r>
              <a:rPr lang="ru-RU" sz="1600" dirty="0" err="1"/>
              <a:t>стереотипи</a:t>
            </a:r>
            <a:r>
              <a:rPr lang="ru-RU" sz="1600" dirty="0"/>
              <a:t> </a:t>
            </a:r>
            <a:r>
              <a:rPr lang="ru-RU" sz="1600" dirty="0" err="1"/>
              <a:t>фіксуюються</a:t>
            </a:r>
            <a:r>
              <a:rPr lang="ru-RU" sz="1600" dirty="0"/>
              <a:t> на </a:t>
            </a:r>
            <a:r>
              <a:rPr lang="ru-RU" sz="1600" dirty="0" err="1"/>
              <a:t>полотні</a:t>
            </a:r>
            <a:r>
              <a:rPr lang="ru-RU" sz="1600" dirty="0"/>
              <a:t> </a:t>
            </a:r>
            <a:r>
              <a:rPr lang="ru-RU" sz="1600" dirty="0" err="1"/>
              <a:t>значеннєвого</a:t>
            </a:r>
            <a:r>
              <a:rPr lang="ru-RU" sz="1600" dirty="0"/>
              <a:t> </a:t>
            </a:r>
            <a:r>
              <a:rPr lang="ru-RU" sz="1600" dirty="0" err="1"/>
              <a:t>досвіду</a:t>
            </a:r>
            <a:r>
              <a:rPr lang="ru-RU" sz="1600" dirty="0"/>
              <a:t> </a:t>
            </a:r>
            <a:r>
              <a:rPr lang="ru-RU" sz="1600" dirty="0" err="1"/>
              <a:t>людини</a:t>
            </a:r>
            <a:r>
              <a:rPr lang="ru-RU" sz="1600" dirty="0"/>
              <a:t> </a:t>
            </a:r>
            <a:r>
              <a:rPr lang="ru-RU" sz="1600" dirty="0" err="1"/>
              <a:t>мовної</a:t>
            </a:r>
            <a:r>
              <a:rPr lang="ru-RU" sz="1600" dirty="0"/>
              <a:t> </a:t>
            </a:r>
            <a:r>
              <a:rPr lang="ru-RU" sz="1600" dirty="0" err="1"/>
              <a:t>картини</a:t>
            </a:r>
            <a:r>
              <a:rPr lang="ru-RU" sz="1600" dirty="0"/>
              <a:t> </a:t>
            </a:r>
            <a:r>
              <a:rPr lang="ru-RU" sz="1600" dirty="0" err="1"/>
              <a:t>світу</a:t>
            </a:r>
            <a:r>
              <a:rPr lang="ru-RU" sz="1600" dirty="0"/>
              <a:t>, </a:t>
            </a:r>
            <a:r>
              <a:rPr lang="ru-RU" sz="1600" dirty="0" err="1"/>
              <a:t>зокрема</a:t>
            </a:r>
            <a:r>
              <a:rPr lang="ru-RU" sz="1600" dirty="0"/>
              <a:t> через гендерно-</a:t>
            </a:r>
            <a:r>
              <a:rPr lang="ru-RU" sz="1600" dirty="0" err="1"/>
              <a:t>марковані</a:t>
            </a:r>
            <a:r>
              <a:rPr lang="ru-RU" sz="1600" dirty="0"/>
              <a:t> </a:t>
            </a:r>
            <a:r>
              <a:rPr lang="ru-RU" sz="1600" dirty="0" err="1" smtClean="0"/>
              <a:t>одиниці</a:t>
            </a:r>
            <a:endParaRPr lang="ru-RU" sz="1600" dirty="0"/>
          </a:p>
        </p:txBody>
      </p:sp>
    </p:spTree>
    <p:extLst>
      <p:ext uri="{BB962C8B-B14F-4D97-AF65-F5344CB8AC3E}">
        <p14:creationId xmlns:p14="http://schemas.microsoft.com/office/powerpoint/2010/main" val="15336371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лавная">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Essential</Template>
  <TotalTime>2176</TotalTime>
  <Words>440</Words>
  <Application>Microsoft Office PowerPoint</Application>
  <PresentationFormat>Экран (4:3)</PresentationFormat>
  <Paragraphs>46</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Главная</vt:lpstr>
      <vt:lpstr>Презентация PowerPoint</vt:lpstr>
      <vt:lpstr>Актуальність дослідження гендерних стереотипів у рекламі, яку в розвинутих країнах називають п’ятою владою, зумовлена необхідністю вивчення рекламних повідомлень із позицій гендерної лінгвістики як у плані їх гендерної актуалізації, так і в аспекті прояву мовної особистості чоловіка й жінки в рекламному тексті як відображення гендерної картини світу.   Об’єктом дослідження є англомовні рекламні тексти.   Предмет дослідження – гендерна маркованість вербального компонента рекламних текстів.   Мета роботи – описати способи вираження гендерної спрямованості реклами і виявити закономірності, які обумовлюють вибір тих чи інших засобів гендерної орієнтації. </vt:lpstr>
      <vt:lpstr>Презентация PowerPoint</vt:lpstr>
      <vt:lpstr>Презентация PowerPoint</vt:lpstr>
      <vt:lpstr>Презентация PowerPoint</vt:lpstr>
      <vt:lpstr>  ДИСКУРС – ЦЕ               текст, занурений в ситуацію спілкування;               комунікативну подію, що здійснюється в певному когнітивно та типологічно обумовленому комунікативному просторі;              лінгвістичну одиницю спілкування, що рефлектує диференційне розмаїття картини світу й зокрема типізовані ситуації соціальної взаємодії, учасників соціальної взаємодії, соціальні норми та конвенції, культурологічні уявлення та форми тощо</vt:lpstr>
      <vt:lpstr>Рекламний дискурс є складним гібридним утворенням із власною специфікою функціонування. Під рекламним дискурсом розуміють мисленнєво-мовленнєвий феномен, що охоплює дві складові – а) комунікативну взаємодію у сфері масової реклами, спрямовану на просування товару або послуги мовними засобами за відсутності контакту комунікантів; б) рекламний текст </vt:lpstr>
      <vt:lpstr>ФОРМУЛА ДЖ. ЛУНДА  AID(С)</vt:lpstr>
      <vt:lpstr>Реклама стверджує, формує та модифікує гендерні стереотипи та суспільні образи маскулінності й фемінності, а потім використовує ці стереотипи як стратегію продажу</vt:lpstr>
      <vt:lpstr>Презентация PowerPoint</vt:lpstr>
      <vt:lpstr>Презентация PowerPoint</vt:lpstr>
      <vt:lpstr>Презентация PowerPoint</vt:lpstr>
      <vt:lpstr>Презентация PowerPoint</vt:lpstr>
      <vt:lpstr>широке використання якісних та оціночних ад’єктивів і адвербів: - Gives sensual, velvety, saturated, bold glance (Clinique). - It’s chic. It’s shocking. It’s beyond gloss. Cubes of hot pulsating lip colours with fantastic, high-energy shine. Add over Pure Color Lipstick for hyper gleam. It’s time to shine!   звернення до квантитативів із референцією до ступеня ефективності товарів, наприклад: - Since 1980, over 3 million women in the United States have died prematurely from smoking. About 165,000 more women will die prematurely this year – that’s 19 women each hour. Quit smoking, or better yet, don’t even start!   залучення компаративних форм та порівняльних конструкцій, як от: - It’s clinically proven to make your skin smoother and more even, so every time you wear it, you’re guaranteed a naturally radiant look (Fitness).  - Embraces skin like a silk (Nivea).   використання окличних речень та спонукальних конструкцій, що пов’язано з їх підвищеною емоційністю. Наприклад: - Pantene. Shine!  - Crystal lipcolour. It’s music for your lips! </vt:lpstr>
      <vt:lpstr>- Combine silicon and hydrogel with innovative technology Aergel (Bausch &amp; Lomb).  - Yoghurt, a natural source of lactose (Danone).  - Combine retinol with carnitine (Roc).  - Rich in amino acids and trace elements (Orzene). </vt:lpstr>
      <vt:lpstr>Презентация PowerPoint</vt:lpstr>
      <vt:lpstr>лаконічність і фактуальність викладу матеріалу; - Carlsberg. Probably the best beer in the world. - Land Rover. GO BEYOND.  вживання прицезійної лексики, термінології та неологізмів: - The Škoda Fabia vRS. Practical and exciting – You don’t see that very often. Standard equipment includes 130 bhp TDI PD engine, six speed transmission, 16” alloy wheels, front and rear spoilers, sports seats, air conditioning and CD player.   Використання стилістично-нейтральної лексики: - Gillette. The Best a Man Can Get.  Застосування сленгізмів та колоквіалізмів: - We drink all we can. The rest we sell (Bud). - One man’s trouble is another man’s delight! The sale is now on! </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Пользователь Windows</cp:lastModifiedBy>
  <cp:revision>70</cp:revision>
  <dcterms:created xsi:type="dcterms:W3CDTF">2016-12-11T00:19:57Z</dcterms:created>
  <dcterms:modified xsi:type="dcterms:W3CDTF">2019-03-20T15:26:32Z</dcterms:modified>
</cp:coreProperties>
</file>